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816" r:id="rId1"/>
  </p:sldMasterIdLst>
  <p:notesMasterIdLst>
    <p:notesMasterId r:id="rId55"/>
  </p:notesMasterIdLst>
  <p:handoutMasterIdLst>
    <p:handoutMasterId r:id="rId56"/>
  </p:handoutMasterIdLst>
  <p:sldIdLst>
    <p:sldId id="259" r:id="rId2"/>
    <p:sldId id="303" r:id="rId3"/>
    <p:sldId id="304" r:id="rId4"/>
    <p:sldId id="307" r:id="rId5"/>
    <p:sldId id="308" r:id="rId6"/>
    <p:sldId id="309" r:id="rId7"/>
    <p:sldId id="305" r:id="rId8"/>
    <p:sldId id="306" r:id="rId9"/>
    <p:sldId id="262" r:id="rId10"/>
    <p:sldId id="301" r:id="rId11"/>
    <p:sldId id="298" r:id="rId12"/>
    <p:sldId id="261" r:id="rId13"/>
    <p:sldId id="264" r:id="rId14"/>
    <p:sldId id="299" r:id="rId15"/>
    <p:sldId id="330" r:id="rId16"/>
    <p:sldId id="273" r:id="rId17"/>
    <p:sldId id="267" r:id="rId18"/>
    <p:sldId id="277" r:id="rId19"/>
    <p:sldId id="272" r:id="rId20"/>
    <p:sldId id="265" r:id="rId21"/>
    <p:sldId id="276" r:id="rId22"/>
    <p:sldId id="300" r:id="rId23"/>
    <p:sldId id="302" r:id="rId24"/>
    <p:sldId id="317" r:id="rId25"/>
    <p:sldId id="318" r:id="rId26"/>
    <p:sldId id="320" r:id="rId27"/>
    <p:sldId id="322" r:id="rId28"/>
    <p:sldId id="323" r:id="rId29"/>
    <p:sldId id="295" r:id="rId30"/>
    <p:sldId id="286" r:id="rId31"/>
    <p:sldId id="289" r:id="rId32"/>
    <p:sldId id="290" r:id="rId33"/>
    <p:sldId id="291" r:id="rId34"/>
    <p:sldId id="321" r:id="rId35"/>
    <p:sldId id="292" r:id="rId36"/>
    <p:sldId id="312" r:id="rId37"/>
    <p:sldId id="313" r:id="rId38"/>
    <p:sldId id="324" r:id="rId39"/>
    <p:sldId id="279" r:id="rId40"/>
    <p:sldId id="280" r:id="rId41"/>
    <p:sldId id="281" r:id="rId42"/>
    <p:sldId id="282" r:id="rId43"/>
    <p:sldId id="283" r:id="rId44"/>
    <p:sldId id="284" r:id="rId45"/>
    <p:sldId id="285" r:id="rId46"/>
    <p:sldId id="293" r:id="rId47"/>
    <p:sldId id="294" r:id="rId48"/>
    <p:sldId id="326" r:id="rId49"/>
    <p:sldId id="328" r:id="rId50"/>
    <p:sldId id="329" r:id="rId51"/>
    <p:sldId id="325" r:id="rId52"/>
    <p:sldId id="327" r:id="rId53"/>
    <p:sldId id="274" r:id="rId54"/>
  </p:sldIdLst>
  <p:sldSz cx="9144000" cy="6858000" type="screen4x3"/>
  <p:notesSz cx="6858000" cy="9144000"/>
  <p:defaultTextStyle>
    <a:defPPr>
      <a:defRPr lang="en-US"/>
    </a:defPPr>
    <a:lvl1pPr algn="l" rtl="0" eaLnBrk="0" fontAlgn="base" hangingPunct="0">
      <a:spcBef>
        <a:spcPct val="0"/>
      </a:spcBef>
      <a:spcAft>
        <a:spcPct val="0"/>
      </a:spcAft>
      <a:defRPr sz="3000" kern="1200">
        <a:solidFill>
          <a:srgbClr val="000000"/>
        </a:solidFill>
        <a:latin typeface="Gill Sans" charset="0"/>
        <a:ea typeface="ヒラギノ角ゴ ProN W3" charset="-128"/>
        <a:cs typeface="+mn-cs"/>
        <a:sym typeface="Gill Sans" charset="0"/>
      </a:defRPr>
    </a:lvl1pPr>
    <a:lvl2pPr marL="319088" indent="88900" algn="l" rtl="0" eaLnBrk="0" fontAlgn="base" hangingPunct="0">
      <a:spcBef>
        <a:spcPct val="0"/>
      </a:spcBef>
      <a:spcAft>
        <a:spcPct val="0"/>
      </a:spcAft>
      <a:defRPr sz="3000" kern="1200">
        <a:solidFill>
          <a:srgbClr val="000000"/>
        </a:solidFill>
        <a:latin typeface="Gill Sans" charset="0"/>
        <a:ea typeface="ヒラギノ角ゴ ProN W3" charset="-128"/>
        <a:cs typeface="+mn-cs"/>
        <a:sym typeface="Gill Sans" charset="0"/>
      </a:defRPr>
    </a:lvl2pPr>
    <a:lvl3pPr marL="641350" indent="177800" algn="l" rtl="0" eaLnBrk="0" fontAlgn="base" hangingPunct="0">
      <a:spcBef>
        <a:spcPct val="0"/>
      </a:spcBef>
      <a:spcAft>
        <a:spcPct val="0"/>
      </a:spcAft>
      <a:defRPr sz="3000" kern="1200">
        <a:solidFill>
          <a:srgbClr val="000000"/>
        </a:solidFill>
        <a:latin typeface="Gill Sans" charset="0"/>
        <a:ea typeface="ヒラギノ角ゴ ProN W3" charset="-128"/>
        <a:cs typeface="+mn-cs"/>
        <a:sym typeface="Gill Sans" charset="0"/>
      </a:defRPr>
    </a:lvl3pPr>
    <a:lvl4pPr marL="962025" indent="266700" algn="l" rtl="0" eaLnBrk="0" fontAlgn="base" hangingPunct="0">
      <a:spcBef>
        <a:spcPct val="0"/>
      </a:spcBef>
      <a:spcAft>
        <a:spcPct val="0"/>
      </a:spcAft>
      <a:defRPr sz="3000" kern="1200">
        <a:solidFill>
          <a:srgbClr val="000000"/>
        </a:solidFill>
        <a:latin typeface="Gill Sans" charset="0"/>
        <a:ea typeface="ヒラギノ角ゴ ProN W3" charset="-128"/>
        <a:cs typeface="+mn-cs"/>
        <a:sym typeface="Gill Sans" charset="0"/>
      </a:defRPr>
    </a:lvl4pPr>
    <a:lvl5pPr marL="1284288" indent="355600" algn="l" rtl="0" eaLnBrk="0" fontAlgn="base" hangingPunct="0">
      <a:spcBef>
        <a:spcPct val="0"/>
      </a:spcBef>
      <a:spcAft>
        <a:spcPct val="0"/>
      </a:spcAft>
      <a:defRPr sz="30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30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30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30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30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1332">
          <p15:clr>
            <a:srgbClr val="A4A3A4"/>
          </p15:clr>
        </p15:guide>
        <p15:guide id="2" orient="horz" pos="1144">
          <p15:clr>
            <a:srgbClr val="A4A3A4"/>
          </p15:clr>
        </p15:guide>
        <p15:guide id="3" orient="horz" pos="2416">
          <p15:clr>
            <a:srgbClr val="A4A3A4"/>
          </p15:clr>
        </p15:guide>
        <p15:guide id="4" pos="1032">
          <p15:clr>
            <a:srgbClr val="A4A3A4"/>
          </p15:clr>
        </p15:guide>
        <p15:guide id="5" pos="13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C96"/>
    <a:srgbClr val="999999"/>
    <a:srgbClr val="44B2C4"/>
    <a:srgbClr val="4AB9B7"/>
    <a:srgbClr val="2D86BD"/>
    <a:srgbClr val="EBE8EA"/>
    <a:srgbClr val="F5BC0E"/>
    <a:srgbClr val="F19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7726" autoAdjust="0"/>
  </p:normalViewPr>
  <p:slideViewPr>
    <p:cSldViewPr snapToGrid="0" snapToObjects="1">
      <p:cViewPr varScale="1">
        <p:scale>
          <a:sx n="144" d="100"/>
          <a:sy n="144" d="100"/>
        </p:scale>
        <p:origin x="972" y="126"/>
      </p:cViewPr>
      <p:guideLst>
        <p:guide orient="horz" pos="1332"/>
        <p:guide orient="horz" pos="1144"/>
        <p:guide orient="horz" pos="2416"/>
        <p:guide pos="1032"/>
        <p:guide pos="13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7" d="100"/>
          <a:sy n="67" d="100"/>
        </p:scale>
        <p:origin x="-2736"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D503BCCB-1908-4674-9052-521378BAFB59}" type="datetimeFigureOut">
              <a:rPr lang="en-US" altLang="en-US"/>
              <a:pPr/>
              <a:t>8/7/2017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36927A52-BA69-49DB-B958-7A6AFBD4A4D9}" type="slidenum">
              <a:rPr lang="en-US" altLang="en-US"/>
              <a:pPr/>
              <a:t>‹#›</a:t>
            </a:fld>
            <a:endParaRPr lang="en-US" altLang="en-US"/>
          </a:p>
        </p:txBody>
      </p:sp>
    </p:spTree>
    <p:extLst>
      <p:ext uri="{BB962C8B-B14F-4D97-AF65-F5344CB8AC3E}">
        <p14:creationId xmlns:p14="http://schemas.microsoft.com/office/powerpoint/2010/main" val="38879859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04822788-B669-4CA7-94F5-F11CEA5868A8}" type="datetimeFigureOut">
              <a:rPr lang="en-US" altLang="en-US"/>
              <a:pPr/>
              <a:t>8/7/2017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6D4C336-0B30-43B4-8C0E-A2891C50D13F}" type="slidenum">
              <a:rPr lang="en-US" altLang="en-US"/>
              <a:pPr/>
              <a:t>‹#›</a:t>
            </a:fld>
            <a:endParaRPr lang="en-US" altLang="en-US"/>
          </a:p>
        </p:txBody>
      </p:sp>
    </p:spTree>
    <p:extLst>
      <p:ext uri="{BB962C8B-B14F-4D97-AF65-F5344CB8AC3E}">
        <p14:creationId xmlns:p14="http://schemas.microsoft.com/office/powerpoint/2010/main" val="1262805147"/>
      </p:ext>
    </p:extLst>
  </p:cSld>
  <p:clrMap bg1="lt1" tx1="dk1" bg2="lt2" tx2="dk2" accent1="accent1" accent2="accent2" accent3="accent3" accent4="accent4" accent5="accent5" accent6="accent6" hlink="hlink" folHlink="folHlink"/>
  <p:hf hdr="0" ftr="0" dt="0"/>
  <p:notesStyle>
    <a:lvl1pPr algn="l" defTabSz="409575" rtl="0" eaLnBrk="0" fontAlgn="base" hangingPunct="0">
      <a:spcBef>
        <a:spcPct val="30000"/>
      </a:spcBef>
      <a:spcAft>
        <a:spcPct val="0"/>
      </a:spcAft>
      <a:defRPr sz="1100" kern="1200">
        <a:solidFill>
          <a:schemeClr val="tx1"/>
        </a:solidFill>
        <a:latin typeface="+mn-lt"/>
        <a:ea typeface="MS PGothic" pitchFamily="34" charset="-128"/>
        <a:cs typeface="MS PGothic" charset="0"/>
      </a:defRPr>
    </a:lvl1pPr>
    <a:lvl2pPr marL="409575" algn="l" defTabSz="409575" rtl="0" eaLnBrk="0" fontAlgn="base" hangingPunct="0">
      <a:spcBef>
        <a:spcPct val="30000"/>
      </a:spcBef>
      <a:spcAft>
        <a:spcPct val="0"/>
      </a:spcAft>
      <a:defRPr sz="1100" kern="1200">
        <a:solidFill>
          <a:schemeClr val="tx1"/>
        </a:solidFill>
        <a:latin typeface="+mn-lt"/>
        <a:ea typeface="MS PGothic" pitchFamily="34" charset="-128"/>
        <a:cs typeface="MS PGothic" charset="0"/>
      </a:defRPr>
    </a:lvl2pPr>
    <a:lvl3pPr marL="819150" algn="l" defTabSz="409575" rtl="0" eaLnBrk="0" fontAlgn="base" hangingPunct="0">
      <a:spcBef>
        <a:spcPct val="30000"/>
      </a:spcBef>
      <a:spcAft>
        <a:spcPct val="0"/>
      </a:spcAft>
      <a:defRPr sz="1100" kern="1200">
        <a:solidFill>
          <a:schemeClr val="tx1"/>
        </a:solidFill>
        <a:latin typeface="+mn-lt"/>
        <a:ea typeface="MS PGothic" pitchFamily="34" charset="-128"/>
        <a:cs typeface="MS PGothic" charset="0"/>
      </a:defRPr>
    </a:lvl3pPr>
    <a:lvl4pPr marL="1230313" algn="l" defTabSz="409575" rtl="0" eaLnBrk="0" fontAlgn="base" hangingPunct="0">
      <a:spcBef>
        <a:spcPct val="30000"/>
      </a:spcBef>
      <a:spcAft>
        <a:spcPct val="0"/>
      </a:spcAft>
      <a:defRPr sz="1100" kern="1200">
        <a:solidFill>
          <a:schemeClr val="tx1"/>
        </a:solidFill>
        <a:latin typeface="+mn-lt"/>
        <a:ea typeface="MS PGothic" pitchFamily="34" charset="-128"/>
        <a:cs typeface="MS PGothic" charset="0"/>
      </a:defRPr>
    </a:lvl4pPr>
    <a:lvl5pPr marL="1639888" algn="l" defTabSz="409575" rtl="0" eaLnBrk="0" fontAlgn="base" hangingPunct="0">
      <a:spcBef>
        <a:spcPct val="30000"/>
      </a:spcBef>
      <a:spcAft>
        <a:spcPct val="0"/>
      </a:spcAft>
      <a:defRPr sz="1100" kern="1200">
        <a:solidFill>
          <a:schemeClr val="tx1"/>
        </a:solidFill>
        <a:latin typeface="+mn-lt"/>
        <a:ea typeface="MS PGothic" pitchFamily="34" charset="-128"/>
        <a:cs typeface="MS PGothic" charset="0"/>
      </a:defRPr>
    </a:lvl5pPr>
    <a:lvl6pPr marL="2051456" algn="l" defTabSz="410291" rtl="0" eaLnBrk="1" latinLnBrk="0" hangingPunct="1">
      <a:defRPr sz="1100" kern="1200">
        <a:solidFill>
          <a:schemeClr val="tx1"/>
        </a:solidFill>
        <a:latin typeface="+mn-lt"/>
        <a:ea typeface="+mn-ea"/>
        <a:cs typeface="+mn-cs"/>
      </a:defRPr>
    </a:lvl6pPr>
    <a:lvl7pPr marL="2461748" algn="l" defTabSz="410291" rtl="0" eaLnBrk="1" latinLnBrk="0" hangingPunct="1">
      <a:defRPr sz="1100" kern="1200">
        <a:solidFill>
          <a:schemeClr val="tx1"/>
        </a:solidFill>
        <a:latin typeface="+mn-lt"/>
        <a:ea typeface="+mn-ea"/>
        <a:cs typeface="+mn-cs"/>
      </a:defRPr>
    </a:lvl7pPr>
    <a:lvl8pPr marL="2872039" algn="l" defTabSz="410291" rtl="0" eaLnBrk="1" latinLnBrk="0" hangingPunct="1">
      <a:defRPr sz="1100" kern="1200">
        <a:solidFill>
          <a:schemeClr val="tx1"/>
        </a:solidFill>
        <a:latin typeface="+mn-lt"/>
        <a:ea typeface="+mn-ea"/>
        <a:cs typeface="+mn-cs"/>
      </a:defRPr>
    </a:lvl8pPr>
    <a:lvl9pPr marL="3282330" algn="l" defTabSz="41029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3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rgbClr val="000000"/>
                </a:solidFill>
                <a:latin typeface="Gill Sans" charset="0"/>
                <a:ea typeface="ヒラギノ角ゴ ProN W3" charset="-128"/>
                <a:sym typeface="Gill Sans" charset="0"/>
              </a:defRPr>
            </a:lvl1pPr>
            <a:lvl2pPr marL="742950" indent="-285750">
              <a:defRPr sz="3000">
                <a:solidFill>
                  <a:srgbClr val="000000"/>
                </a:solidFill>
                <a:latin typeface="Gill Sans" charset="0"/>
                <a:ea typeface="ヒラギノ角ゴ ProN W3" charset="-128"/>
                <a:sym typeface="Gill Sans" charset="0"/>
              </a:defRPr>
            </a:lvl2pPr>
            <a:lvl3pPr marL="1143000" indent="-228600">
              <a:defRPr sz="3000">
                <a:solidFill>
                  <a:srgbClr val="000000"/>
                </a:solidFill>
                <a:latin typeface="Gill Sans" charset="0"/>
                <a:ea typeface="ヒラギノ角ゴ ProN W3" charset="-128"/>
                <a:sym typeface="Gill Sans" charset="0"/>
              </a:defRPr>
            </a:lvl3pPr>
            <a:lvl4pPr marL="1600200" indent="-228600">
              <a:defRPr sz="3000">
                <a:solidFill>
                  <a:srgbClr val="000000"/>
                </a:solidFill>
                <a:latin typeface="Gill Sans" charset="0"/>
                <a:ea typeface="ヒラギノ角ゴ ProN W3" charset="-128"/>
                <a:sym typeface="Gill Sans" charset="0"/>
              </a:defRPr>
            </a:lvl4pPr>
            <a:lvl5pPr marL="2057400" indent="-228600">
              <a:defRPr sz="30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9pPr>
          </a:lstStyle>
          <a:p>
            <a:fld id="{1D056259-DCD4-4B4B-B6C7-255ABFC637BF}" type="slidenum">
              <a:rPr lang="en-US" altLang="en-US" sz="1200"/>
              <a:pPr/>
              <a:t>1</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Filters are reusable across import projects.</a:t>
            </a:r>
            <a:r>
              <a:rPr lang="en-US" baseline="0" dirty="0"/>
              <a:t>  Build up a library of standard filters for you </a:t>
            </a:r>
            <a:r>
              <a:rPr lang="en-US" baseline="0" dirty="0" err="1"/>
              <a:t>orginzation</a:t>
            </a:r>
            <a:r>
              <a:rPr lang="en-US" baseline="0" dirty="0"/>
              <a:t>.</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25</a:t>
            </a:fld>
            <a:endParaRPr lang="en-US" altLang="en-US"/>
          </a:p>
        </p:txBody>
      </p:sp>
    </p:spTree>
    <p:extLst>
      <p:ext uri="{BB962C8B-B14F-4D97-AF65-F5344CB8AC3E}">
        <p14:creationId xmlns:p14="http://schemas.microsoft.com/office/powerpoint/2010/main" val="3026546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28</a:t>
            </a:fld>
            <a:endParaRPr lang="en-US" altLang="en-US"/>
          </a:p>
        </p:txBody>
      </p:sp>
    </p:spTree>
    <p:extLst>
      <p:ext uri="{BB962C8B-B14F-4D97-AF65-F5344CB8AC3E}">
        <p14:creationId xmlns:p14="http://schemas.microsoft.com/office/powerpoint/2010/main" val="263929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import/Export</a:t>
            </a:r>
            <a:r>
              <a:rPr lang="en-US" baseline="0" dirty="0"/>
              <a:t> project manages all interaction with a specific facility to create a new project:</a:t>
            </a:r>
          </a:p>
          <a:p>
            <a:pPr marL="171450" indent="-171450">
              <a:buFont typeface="Arial" panose="020B0604020202020204" pitchFamily="34" charset="0"/>
              <a:buChar char="•"/>
            </a:pPr>
            <a:r>
              <a:rPr lang="en-US" baseline="0" dirty="0"/>
              <a:t>Specify a unique human readable project name</a:t>
            </a:r>
          </a:p>
          <a:p>
            <a:pPr marL="171450" indent="-171450">
              <a:buFont typeface="Arial" panose="020B0604020202020204" pitchFamily="34" charset="0"/>
              <a:buChar char="•"/>
            </a:pPr>
            <a:r>
              <a:rPr lang="en-US" baseline="0" dirty="0"/>
              <a:t>Specify the parent location for the location tree created by the import. </a:t>
            </a:r>
            <a:r>
              <a:rPr lang="en-US" sz="1100" kern="1200" dirty="0">
                <a:solidFill>
                  <a:schemeClr val="tx1"/>
                </a:solidFill>
                <a:effectLst/>
                <a:latin typeface="+mn-lt"/>
                <a:ea typeface="MS PGothic" pitchFamily="34" charset="-128"/>
                <a:cs typeface="MS PGothic" charset="0"/>
              </a:rPr>
              <a:t>Typically,</a:t>
            </a:r>
            <a:r>
              <a:rPr lang="en-US" baseline="0" dirty="0"/>
              <a:t> the first location created by the parent is the facility</a:t>
            </a:r>
          </a:p>
          <a:p>
            <a:pPr marL="171450" indent="-171450">
              <a:buFont typeface="Arial" panose="020B0604020202020204" pitchFamily="34" charset="0"/>
              <a:buChar char="•"/>
            </a:pPr>
            <a:r>
              <a:rPr lang="en-US" baseline="0" dirty="0"/>
              <a:t>A unique prefix to identify the building.  This is used in generation of location and </a:t>
            </a:r>
            <a:r>
              <a:rPr lang="en-US" baseline="0" dirty="0" err="1"/>
              <a:t>assetnum</a:t>
            </a:r>
            <a:r>
              <a:rPr lang="en-US" baseline="0" dirty="0"/>
              <a:t> values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30</a:t>
            </a:fld>
            <a:endParaRPr lang="en-US" altLang="en-US"/>
          </a:p>
        </p:txBody>
      </p:sp>
    </p:spTree>
    <p:extLst>
      <p:ext uri="{BB962C8B-B14F-4D97-AF65-F5344CB8AC3E}">
        <p14:creationId xmlns:p14="http://schemas.microsoft.com/office/powerpoint/2010/main" val="3753291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new Validate session:</a:t>
            </a:r>
          </a:p>
          <a:p>
            <a:pPr marL="171450" indent="-171450">
              <a:buFont typeface="Arial" panose="020B0604020202020204" pitchFamily="34" charset="0"/>
              <a:buChar char="•"/>
            </a:pPr>
            <a:r>
              <a:rPr lang="en-US" dirty="0"/>
              <a:t>Select “New Row” for the session table</a:t>
            </a:r>
          </a:p>
          <a:p>
            <a:pPr marL="171450" indent="-171450">
              <a:buFont typeface="Arial" panose="020B0604020202020204" pitchFamily="34" charset="0"/>
              <a:buChar char="•"/>
            </a:pPr>
            <a:r>
              <a:rPr lang="en-US" dirty="0"/>
              <a:t>Select “Validate” from the session type dialog</a:t>
            </a:r>
          </a:p>
          <a:p>
            <a:endParaRPr lang="en-US" dirty="0"/>
          </a:p>
          <a:p>
            <a:r>
              <a:rPr lang="en-US" dirty="0"/>
              <a:t>A validate session runs the Maximo</a:t>
            </a:r>
            <a:r>
              <a:rPr lang="en-US" baseline="0" dirty="0"/>
              <a:t> </a:t>
            </a:r>
            <a:r>
              <a:rPr lang="en-US" baseline="0" dirty="0" err="1"/>
              <a:t>COBie</a:t>
            </a:r>
            <a:r>
              <a:rPr lang="en-US" baseline="0" dirty="0"/>
              <a:t> validation tool.  This is a two pass process.</a:t>
            </a:r>
          </a:p>
          <a:p>
            <a:pPr marL="171450" indent="-171450">
              <a:buFont typeface="Arial" panose="020B0604020202020204" pitchFamily="34" charset="0"/>
              <a:buChar char="•"/>
            </a:pPr>
            <a:r>
              <a:rPr lang="en-US" baseline="0" dirty="0"/>
              <a:t>The first pass test the structure of the </a:t>
            </a:r>
            <a:r>
              <a:rPr lang="en-US" baseline="0" dirty="0" err="1"/>
              <a:t>COBie</a:t>
            </a:r>
            <a:r>
              <a:rPr lang="en-US" baseline="0" dirty="0"/>
              <a:t> file</a:t>
            </a:r>
          </a:p>
          <a:p>
            <a:pPr marL="171450" indent="-171450">
              <a:buFont typeface="Arial" panose="020B0604020202020204" pitchFamily="34" charset="0"/>
              <a:buChar char="•"/>
            </a:pPr>
            <a:r>
              <a:rPr lang="en-US" baseline="0" dirty="0"/>
              <a:t>The second pass tests matching of </a:t>
            </a:r>
            <a:r>
              <a:rPr lang="en-US" baseline="0" dirty="0" err="1"/>
              <a:t>COBie</a:t>
            </a:r>
            <a:r>
              <a:rPr lang="en-US" baseline="0" dirty="0"/>
              <a:t> data against existing Maximo data</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 Validate session makes no changes to the Maximo database.  Validate should be run iteratively with model updates until the model meets the desired requirements.  The validation tool test many of the owner’s data requirements such as:</a:t>
            </a:r>
          </a:p>
          <a:p>
            <a:pPr marL="171450" indent="-171450">
              <a:buFont typeface="Arial" panose="020B0604020202020204" pitchFamily="34" charset="0"/>
              <a:buChar char="•"/>
            </a:pPr>
            <a:r>
              <a:rPr lang="en-US" baseline="0" dirty="0"/>
              <a:t>Attribute names and data types</a:t>
            </a:r>
          </a:p>
          <a:p>
            <a:pPr marL="171450" indent="-171450">
              <a:buFont typeface="Arial" panose="020B0604020202020204" pitchFamily="34" charset="0"/>
              <a:buChar char="•"/>
            </a:pPr>
            <a:r>
              <a:rPr lang="en-US" baseline="0" dirty="0"/>
              <a:t>Units of measure</a:t>
            </a:r>
          </a:p>
          <a:p>
            <a:pPr marL="171450" indent="-171450">
              <a:buFont typeface="Arial" panose="020B0604020202020204" pitchFamily="34" charset="0"/>
              <a:buChar char="•"/>
            </a:pPr>
            <a:r>
              <a:rPr lang="en-US" baseline="0" dirty="0"/>
              <a:t>Classification</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It may also be used to test how </a:t>
            </a:r>
            <a:r>
              <a:rPr lang="en-US" baseline="0" dirty="0" err="1"/>
              <a:t>COBie</a:t>
            </a:r>
            <a:r>
              <a:rPr lang="en-US" baseline="0" dirty="0"/>
              <a:t> data matches against existing Maximo data for the facility</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31</a:t>
            </a:fld>
            <a:endParaRPr lang="en-US" altLang="en-US"/>
          </a:p>
        </p:txBody>
      </p:sp>
    </p:spTree>
    <p:extLst>
      <p:ext uri="{BB962C8B-B14F-4D97-AF65-F5344CB8AC3E}">
        <p14:creationId xmlns:p14="http://schemas.microsoft.com/office/powerpoint/2010/main" val="4090288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all the </a:t>
            </a:r>
            <a:r>
              <a:rPr lang="en-US" dirty="0" err="1"/>
              <a:t>COBie</a:t>
            </a:r>
            <a:r>
              <a:rPr lang="en-US" dirty="0"/>
              <a:t> files that comprise the model data </a:t>
            </a:r>
          </a:p>
          <a:p>
            <a:r>
              <a:rPr lang="en-US" dirty="0"/>
              <a:t>The Maximo </a:t>
            </a:r>
            <a:r>
              <a:rPr lang="en-US" dirty="0" err="1"/>
              <a:t>COBie</a:t>
            </a:r>
            <a:r>
              <a:rPr lang="en-US" dirty="0"/>
              <a:t> validate and import can merge multiple </a:t>
            </a:r>
            <a:r>
              <a:rPr lang="en-US" dirty="0" err="1"/>
              <a:t>COBie</a:t>
            </a:r>
            <a:r>
              <a:rPr lang="en-US" dirty="0"/>
              <a:t> files on import.  This is the preferred approach for</a:t>
            </a:r>
            <a:r>
              <a:rPr lang="en-US" baseline="0" dirty="0"/>
              <a:t> handling models with many linked files.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32</a:t>
            </a:fld>
            <a:endParaRPr lang="en-US" altLang="en-US"/>
          </a:p>
        </p:txBody>
      </p:sp>
    </p:spTree>
    <p:extLst>
      <p:ext uri="{BB962C8B-B14F-4D97-AF65-F5344CB8AC3E}">
        <p14:creationId xmlns:p14="http://schemas.microsoft.com/office/powerpoint/2010/main" val="239116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 import sessions for new buildings, including adding additional data</a:t>
            </a:r>
            <a:r>
              <a:rPr lang="en-US" baseline="0" dirty="0"/>
              <a:t> to and existing import, such as from a linked model received after the initial import</a:t>
            </a:r>
          </a:p>
          <a:p>
            <a:pPr marL="171450" indent="-171450">
              <a:buFont typeface="Arial" panose="020B0604020202020204" pitchFamily="34" charset="0"/>
              <a:buChar char="•"/>
            </a:pPr>
            <a:r>
              <a:rPr lang="en-US" baseline="0" dirty="0"/>
              <a:t>Use update sessions to merge COBie data with pre-existing Maximo data for the building or for updating previously imported COBie data</a:t>
            </a:r>
          </a:p>
          <a:p>
            <a:pPr marL="581025" lvl="1" indent="-171450">
              <a:buFont typeface="Arial" panose="020B0604020202020204" pitchFamily="34" charset="0"/>
              <a:buChar char="•"/>
            </a:pPr>
            <a:r>
              <a:rPr lang="en-US" baseline="0" dirty="0"/>
              <a:t>To merge with existing data, the location and </a:t>
            </a:r>
            <a:r>
              <a:rPr lang="en-US" baseline="0" dirty="0" err="1"/>
              <a:t>assetnum</a:t>
            </a:r>
            <a:r>
              <a:rPr lang="en-US" baseline="0" dirty="0"/>
              <a:t> values created by the import must match with existing records.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35</a:t>
            </a:fld>
            <a:endParaRPr lang="en-US" altLang="en-US"/>
          </a:p>
        </p:txBody>
      </p:sp>
    </p:spTree>
    <p:extLst>
      <p:ext uri="{BB962C8B-B14F-4D97-AF65-F5344CB8AC3E}">
        <p14:creationId xmlns:p14="http://schemas.microsoft.com/office/powerpoint/2010/main" val="2556519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setting are copied from the site level BIM Configuration.  This provide many options on how the</a:t>
            </a:r>
            <a:r>
              <a:rPr lang="en-US" baseline="0" dirty="0"/>
              <a:t> imported data appears in Maximo. The most commonly changed are the options for creating Location and </a:t>
            </a:r>
            <a:r>
              <a:rPr lang="en-US" baseline="0" dirty="0" err="1"/>
              <a:t>AssetNum</a:t>
            </a:r>
            <a:r>
              <a:rPr lang="en-US" baseline="0" dirty="0"/>
              <a:t> field values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36</a:t>
            </a:fld>
            <a:endParaRPr lang="en-US" altLang="en-US"/>
          </a:p>
        </p:txBody>
      </p:sp>
    </p:spTree>
    <p:extLst>
      <p:ext uri="{BB962C8B-B14F-4D97-AF65-F5344CB8AC3E}">
        <p14:creationId xmlns:p14="http://schemas.microsoft.com/office/powerpoint/2010/main" val="2800809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BIM360</a:t>
            </a:r>
            <a:r>
              <a:rPr lang="en-US" baseline="0" dirty="0"/>
              <a:t> model management functions are found under the Manage Building Models application.</a:t>
            </a:r>
          </a:p>
          <a:p>
            <a:pPr marL="171450" indent="-171450">
              <a:buFont typeface="Arial" panose="020B0604020202020204" pitchFamily="34" charset="0"/>
              <a:buChar char="•"/>
            </a:pPr>
            <a:r>
              <a:rPr lang="en-US" baseline="0" dirty="0"/>
              <a:t>Select Actions -&gt; Manage Autodesk Cloud -&gt; Manage Storage</a:t>
            </a:r>
          </a:p>
          <a:p>
            <a:endParaRPr lang="en-US" dirty="0"/>
          </a:p>
          <a:p>
            <a:r>
              <a:rPr lang="en-US" dirty="0"/>
              <a:t>To use the BIM360 viewer one or more storage containers must be created to hold the uploaded model</a:t>
            </a:r>
            <a:r>
              <a:rPr lang="en-US" baseline="0" dirty="0"/>
              <a:t> file. </a:t>
            </a:r>
          </a:p>
          <a:p>
            <a:pPr marL="171450" indent="-171450">
              <a:buFont typeface="Arial" panose="020B0604020202020204" pitchFamily="34" charset="0"/>
              <a:buChar char="•"/>
            </a:pPr>
            <a:r>
              <a:rPr lang="en-US" baseline="0" dirty="0"/>
              <a:t>The storage container name must be unique across all users of the BIM360 service.  To insure this, best practice is to the user’s key to each storage container name.  Maximo makes this transparent to its users.  An alternate approach is to include a string that is guaranteed to be unique such as a domain name registered to your organization</a:t>
            </a:r>
          </a:p>
          <a:p>
            <a:pPr marL="171450" indent="-171450">
              <a:buFont typeface="Arial" panose="020B0604020202020204" pitchFamily="34" charset="0"/>
              <a:buChar char="•"/>
            </a:pPr>
            <a:r>
              <a:rPr lang="en-US" baseline="0" dirty="0"/>
              <a:t>Models can be retained in the storage container for various lengths of time.  The life to the viewable data translated from the model is separate from the model file so it is not necessary to retain the model files beyond successful translation</a:t>
            </a:r>
          </a:p>
          <a:p>
            <a:pPr marL="0" indent="0">
              <a:buFont typeface="Arial" panose="020B0604020202020204" pitchFamily="34" charset="0"/>
              <a:buNone/>
            </a:pPr>
            <a:r>
              <a:rPr lang="en-US" baseline="0" dirty="0"/>
              <a:t>If a storage container already exists, for example it was created in a test environment, then it can be linked into a new Maximo server instead of created.</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39</a:t>
            </a:fld>
            <a:endParaRPr lang="en-US" altLang="en-US"/>
          </a:p>
        </p:txBody>
      </p:sp>
    </p:spTree>
    <p:extLst>
      <p:ext uri="{BB962C8B-B14F-4D97-AF65-F5344CB8AC3E}">
        <p14:creationId xmlns:p14="http://schemas.microsoft.com/office/powerpoint/2010/main" val="1693191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BIM360</a:t>
            </a:r>
            <a:r>
              <a:rPr lang="en-US" baseline="0" dirty="0"/>
              <a:t> model management functions are found under the Manage Building Models application.</a:t>
            </a:r>
          </a:p>
          <a:p>
            <a:pPr marL="171450" indent="-171450">
              <a:buFont typeface="Arial" panose="020B0604020202020204" pitchFamily="34" charset="0"/>
              <a:buChar char="•"/>
            </a:pPr>
            <a:r>
              <a:rPr lang="en-US" baseline="0" dirty="0"/>
              <a:t>Select Actions -&gt; Manage Autodesk Cloud -&gt; Manage Storage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model management functions uploads model files: Revit and </a:t>
            </a:r>
            <a:r>
              <a:rPr lang="en-US" baseline="0" dirty="0" err="1"/>
              <a:t>NavisWorks</a:t>
            </a:r>
            <a:r>
              <a:rPr lang="en-US" baseline="0" dirty="0"/>
              <a:t>, to the BIM360 cloud.</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Each model must be placed in a storage container created in the previous step.  Available storage containers are filter based on the optional organization and site selected for the model.</a:t>
            </a:r>
          </a:p>
          <a:p>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40</a:t>
            </a:fld>
            <a:endParaRPr lang="en-US" altLang="en-US"/>
          </a:p>
        </p:txBody>
      </p:sp>
    </p:spTree>
    <p:extLst>
      <p:ext uri="{BB962C8B-B14F-4D97-AF65-F5344CB8AC3E}">
        <p14:creationId xmlns:p14="http://schemas.microsoft.com/office/powerpoint/2010/main" val="859510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upload</a:t>
            </a:r>
            <a:r>
              <a:rPr lang="en-US" baseline="0" dirty="0"/>
              <a:t> is started, it runs in the background and progress can be monitored from the Manage Models dialog.</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42</a:t>
            </a:fld>
            <a:endParaRPr lang="en-US" altLang="en-US"/>
          </a:p>
        </p:txBody>
      </p:sp>
    </p:spTree>
    <p:extLst>
      <p:ext uri="{BB962C8B-B14F-4D97-AF65-F5344CB8AC3E}">
        <p14:creationId xmlns:p14="http://schemas.microsoft.com/office/powerpoint/2010/main" val="3632552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 university we worked with has 1800+ buildings, and only 20,000 assets in their Maximo system.  Not all of these are</a:t>
            </a:r>
            <a:r>
              <a:rPr lang="en-US" baseline="0" dirty="0"/>
              <a:t> related to facilities.  </a:t>
            </a:r>
          </a:p>
          <a:p>
            <a:pPr marL="228600" indent="-228600">
              <a:buFont typeface="Arial" pitchFamily="34" charset="0"/>
              <a:buChar char="•"/>
            </a:pPr>
            <a:r>
              <a:rPr lang="en-US" baseline="0" dirty="0"/>
              <a:t>Manual data entry is $150-$200/per hour plus cost of field inspection of the asset to gather the data – if available</a:t>
            </a:r>
          </a:p>
          <a:p>
            <a:pPr marL="228600" indent="-228600">
              <a:buFont typeface="Arial" pitchFamily="34" charset="0"/>
              <a:buChar char="•"/>
            </a:pPr>
            <a:r>
              <a:rPr lang="en-US" baseline="0" dirty="0"/>
              <a:t>Many customers report it takes a year or more to enter asset data for a new building into their FM system</a:t>
            </a:r>
          </a:p>
          <a:p>
            <a:endParaRPr lang="en-US" baseline="0" dirty="0"/>
          </a:p>
          <a:p>
            <a:r>
              <a:rPr lang="en-US" baseline="0" dirty="0"/>
              <a:t>A dump of the model of a new 200,000sq ft. lab produced 27,000+ assets.</a:t>
            </a:r>
          </a:p>
          <a:p>
            <a:pPr marL="171450" indent="-171450">
              <a:buFont typeface="Arial" pitchFamily="34" charset="0"/>
              <a:buChar char="•"/>
            </a:pPr>
            <a:r>
              <a:rPr lang="en-US" baseline="0" dirty="0"/>
              <a:t>Includes ever electrical outlet, light switch and air diffuser</a:t>
            </a:r>
            <a:endParaRPr lang="en-US" dirty="0"/>
          </a:p>
          <a:p>
            <a:endParaRPr lang="en-US" dirty="0"/>
          </a:p>
          <a:p>
            <a:r>
              <a:rPr lang="en-US" dirty="0"/>
              <a:t>This speaks to a need to filter the COBie data.  Filtering can be done at export and/or at import</a:t>
            </a:r>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3</a:t>
            </a:fld>
            <a:endParaRPr lang="en-US" altLang="en-US"/>
          </a:p>
        </p:txBody>
      </p:sp>
    </p:spTree>
    <p:extLst>
      <p:ext uri="{BB962C8B-B14F-4D97-AF65-F5344CB8AC3E}">
        <p14:creationId xmlns:p14="http://schemas.microsoft.com/office/powerpoint/2010/main" val="770306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Revit models are assembled from a group</a:t>
            </a:r>
            <a:r>
              <a:rPr lang="en-US" baseline="0" dirty="0"/>
              <a:t> of linked files. Often these files are organized by discipline such as mechanical, structural and architectural, or by trade within the Mechanical. For the model to be viewed in Maximo as a single entity, the links must be communicated during the upload process.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43</a:t>
            </a:fld>
            <a:endParaRPr lang="en-US" altLang="en-US"/>
          </a:p>
        </p:txBody>
      </p:sp>
    </p:spTree>
    <p:extLst>
      <p:ext uri="{BB962C8B-B14F-4D97-AF65-F5344CB8AC3E}">
        <p14:creationId xmlns:p14="http://schemas.microsoft.com/office/powerpoint/2010/main" val="299536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all member</a:t>
            </a:r>
            <a:r>
              <a:rPr lang="en-US" baseline="0" dirty="0"/>
              <a:t> files of a model are uploaded and linked, the model must be submitted to Autodesk cloud services for translation into viewable format.  This is done through the Manage Viewable Models dialog</a:t>
            </a:r>
          </a:p>
          <a:p>
            <a:r>
              <a:rPr lang="en-US" baseline="0" dirty="0"/>
              <a:t>Select Actions -&gt; Manage Autodesk Cloud -&gt; Manage Viewable Models </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44</a:t>
            </a:fld>
            <a:endParaRPr lang="en-US" altLang="en-US"/>
          </a:p>
        </p:txBody>
      </p:sp>
    </p:spTree>
    <p:extLst>
      <p:ext uri="{BB962C8B-B14F-4D97-AF65-F5344CB8AC3E}">
        <p14:creationId xmlns:p14="http://schemas.microsoft.com/office/powerpoint/2010/main" val="863110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Translation may take a few minutes to several hours depending on the size</a:t>
            </a:r>
            <a:r>
              <a:rPr lang="en-US" baseline="0" dirty="0"/>
              <a:t> and type of the model, and the number of linked files.  Revit models take longer than </a:t>
            </a:r>
            <a:r>
              <a:rPr lang="en-US" baseline="0" dirty="0" err="1"/>
              <a:t>NavisWorks</a:t>
            </a:r>
            <a:r>
              <a:rPr lang="en-US" baseline="0" dirty="0"/>
              <a:t> models</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45</a:t>
            </a:fld>
            <a:endParaRPr lang="en-US" altLang="en-US"/>
          </a:p>
        </p:txBody>
      </p:sp>
    </p:spTree>
    <p:extLst>
      <p:ext uri="{BB962C8B-B14F-4D97-AF65-F5344CB8AC3E}">
        <p14:creationId xmlns:p14="http://schemas.microsoft.com/office/powerpoint/2010/main" val="4204102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09575" rtl="0" eaLnBrk="0" fontAlgn="base" latinLnBrk="0" hangingPunct="0">
              <a:lnSpc>
                <a:spcPct val="100000"/>
              </a:lnSpc>
              <a:spcBef>
                <a:spcPct val="30000"/>
              </a:spcBef>
              <a:spcAft>
                <a:spcPct val="0"/>
              </a:spcAft>
              <a:buClrTx/>
              <a:buSzTx/>
              <a:buFontTx/>
              <a:buNone/>
              <a:tabLst/>
              <a:defRPr/>
            </a:pPr>
            <a:r>
              <a:rPr lang="en-US" dirty="0"/>
              <a:t>The model must be associated with a Maximo location. It is then displayed for that location and all child</a:t>
            </a:r>
            <a:r>
              <a:rPr lang="en-US" baseline="0" dirty="0"/>
              <a:t> locations and assets.  The locations is typically the facility created by the </a:t>
            </a:r>
            <a:r>
              <a:rPr lang="en-US" baseline="0" dirty="0" err="1"/>
              <a:t>COBie</a:t>
            </a:r>
            <a:r>
              <a:rPr lang="en-US" baseline="0" dirty="0"/>
              <a:t> import of the model data.</a:t>
            </a:r>
          </a:p>
          <a:p>
            <a:pPr marL="171450" indent="-171450">
              <a:buFont typeface="Arial" panose="020B0604020202020204" pitchFamily="34" charset="0"/>
              <a:buChar char="•"/>
            </a:pPr>
            <a:r>
              <a:rPr lang="en-US" dirty="0"/>
              <a:t>Create a new Mange Building Models record</a:t>
            </a:r>
          </a:p>
          <a:p>
            <a:pPr marL="171450" indent="-171450">
              <a:buFont typeface="Arial" panose="020B0604020202020204" pitchFamily="34" charset="0"/>
              <a:buChar char="•"/>
            </a:pPr>
            <a:r>
              <a:rPr lang="en-US" dirty="0"/>
              <a:t>Select the location the model is linked to.  This is typically the facility created by the </a:t>
            </a:r>
            <a:r>
              <a:rPr lang="en-US" dirty="0" err="1"/>
              <a:t>COBie</a:t>
            </a:r>
            <a:r>
              <a:rPr lang="en-US" dirty="0"/>
              <a:t> import of the model data</a:t>
            </a:r>
          </a:p>
          <a:p>
            <a:pPr marL="171450" indent="-171450">
              <a:buFont typeface="Arial" panose="020B0604020202020204" pitchFamily="34" charset="0"/>
              <a:buChar char="•"/>
            </a:pPr>
            <a:r>
              <a:rPr lang="en-US" dirty="0"/>
              <a:t>Select the model from the list of viewable</a:t>
            </a:r>
            <a:r>
              <a:rPr lang="en-US" baseline="0" dirty="0"/>
              <a:t> models.  The site and origination, if specified, must match the site and organization of the selected location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46</a:t>
            </a:fld>
            <a:endParaRPr lang="en-US" altLang="en-US"/>
          </a:p>
        </p:txBody>
      </p:sp>
    </p:spTree>
    <p:extLst>
      <p:ext uri="{BB962C8B-B14F-4D97-AF65-F5344CB8AC3E}">
        <p14:creationId xmlns:p14="http://schemas.microsoft.com/office/powerpoint/2010/main" val="2168730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the view tab to preview the model</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47</a:t>
            </a:fld>
            <a:endParaRPr lang="en-US" altLang="en-US"/>
          </a:p>
        </p:txBody>
      </p:sp>
    </p:spTree>
    <p:extLst>
      <p:ext uri="{BB962C8B-B14F-4D97-AF65-F5344CB8AC3E}">
        <p14:creationId xmlns:p14="http://schemas.microsoft.com/office/powerpoint/2010/main" val="3453907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Impedance mismatch between</a:t>
            </a:r>
            <a:r>
              <a:rPr lang="en-US" baseline="0" dirty="0"/>
              <a:t> how the owner thinks about buildings and how the AEC industry thinks about construction projects.  </a:t>
            </a:r>
          </a:p>
          <a:p>
            <a:r>
              <a:rPr lang="en-US" baseline="0" dirty="0"/>
              <a:t>A successful digital hand-over needs to bridge the mismatch</a:t>
            </a:r>
          </a:p>
          <a:p>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4</a:t>
            </a:fld>
            <a:endParaRPr lang="en-US" altLang="en-US"/>
          </a:p>
        </p:txBody>
      </p:sp>
    </p:spTree>
    <p:extLst>
      <p:ext uri="{BB962C8B-B14F-4D97-AF65-F5344CB8AC3E}">
        <p14:creationId xmlns:p14="http://schemas.microsoft.com/office/powerpoint/2010/main" val="223662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6</a:t>
            </a:fld>
            <a:endParaRPr lang="en-US" altLang="en-US"/>
          </a:p>
        </p:txBody>
      </p:sp>
    </p:spTree>
    <p:extLst>
      <p:ext uri="{BB962C8B-B14F-4D97-AF65-F5344CB8AC3E}">
        <p14:creationId xmlns:p14="http://schemas.microsoft.com/office/powerpoint/2010/main" val="409218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all of the above (but we don’t care about the actress)</a:t>
            </a:r>
          </a:p>
          <a:p>
            <a:endParaRPr lang="en-US" dirty="0"/>
          </a:p>
          <a:p>
            <a:r>
              <a:rPr lang="en-US" dirty="0" err="1"/>
              <a:t>COBie</a:t>
            </a:r>
            <a:r>
              <a:rPr lang="en-US" dirty="0"/>
              <a:t> data is typically transmitted via a spreadsheet,</a:t>
            </a:r>
            <a:r>
              <a:rPr lang="en-US" baseline="0" dirty="0"/>
              <a:t> but the spread sheet contains a moderately complicated relational data model.  Most </a:t>
            </a:r>
            <a:r>
              <a:rPr lang="en-US" baseline="0" dirty="0" err="1"/>
              <a:t>COBie</a:t>
            </a:r>
            <a:r>
              <a:rPr lang="en-US" baseline="0" dirty="0"/>
              <a:t> spreadsheets are generated by export from a design tool or construction data management tool</a:t>
            </a:r>
          </a:p>
          <a:p>
            <a:endParaRPr lang="en-US" baseline="0" dirty="0"/>
          </a:p>
          <a:p>
            <a:r>
              <a:rPr lang="en-US" baseline="0" dirty="0"/>
              <a:t>Bill East, the </a:t>
            </a:r>
            <a:r>
              <a:rPr lang="en-US" baseline="0" dirty="0" err="1"/>
              <a:t>COBie</a:t>
            </a:r>
            <a:r>
              <a:rPr lang="en-US" baseline="0" dirty="0"/>
              <a:t> founder continual insists that </a:t>
            </a:r>
            <a:r>
              <a:rPr lang="en-US" baseline="0" dirty="0" err="1"/>
              <a:t>COBie</a:t>
            </a:r>
            <a:r>
              <a:rPr lang="en-US" baseline="0" dirty="0"/>
              <a:t> isn’t a spread sheet, and the industry continual finds a spread sheet to be the easiest file format to use to transfer </a:t>
            </a:r>
            <a:r>
              <a:rPr lang="en-US" baseline="0" dirty="0" err="1"/>
              <a:t>COBie</a:t>
            </a:r>
            <a:r>
              <a:rPr lang="en-US" baseline="0" dirty="0"/>
              <a:t> data.</a:t>
            </a:r>
            <a:endParaRPr lang="en-US" dirty="0"/>
          </a:p>
        </p:txBody>
      </p:sp>
      <p:sp>
        <p:nvSpPr>
          <p:cNvPr id="4" name="Footer Placeholder 3"/>
          <p:cNvSpPr>
            <a:spLocks noGrp="1"/>
          </p:cNvSpPr>
          <p:nvPr>
            <p:ph type="ftr" sz="quarter" idx="10"/>
          </p:nvPr>
        </p:nvSpPr>
        <p:spPr/>
        <p:txBody>
          <a:bodyPr/>
          <a:lstStyle/>
          <a:p>
            <a:pPr>
              <a:defRPr/>
            </a:pPr>
            <a:r>
              <a:rPr lang="en-US"/>
              <a:t>IBM Confidential</a:t>
            </a:r>
          </a:p>
        </p:txBody>
      </p:sp>
      <p:sp>
        <p:nvSpPr>
          <p:cNvPr id="5" name="Slide Number Placeholder 4"/>
          <p:cNvSpPr>
            <a:spLocks noGrp="1"/>
          </p:cNvSpPr>
          <p:nvPr>
            <p:ph type="sldNum" sz="quarter" idx="11"/>
          </p:nvPr>
        </p:nvSpPr>
        <p:spPr/>
        <p:txBody>
          <a:bodyPr/>
          <a:lstStyle/>
          <a:p>
            <a:pPr>
              <a:defRPr/>
            </a:pPr>
            <a:fld id="{AE1EA87B-6EBB-4FC7-8697-2D0332EE4D0F}" type="slidenum">
              <a:rPr lang="en-US" smtClean="0"/>
              <a:pPr>
                <a:defRPr/>
              </a:pPr>
              <a:t>7</a:t>
            </a:fld>
            <a:endParaRPr lang="en-US"/>
          </a:p>
        </p:txBody>
      </p:sp>
    </p:spTree>
    <p:extLst>
      <p:ext uri="{BB962C8B-B14F-4D97-AF65-F5344CB8AC3E}">
        <p14:creationId xmlns:p14="http://schemas.microsoft.com/office/powerpoint/2010/main" val="162325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not in Revit or </a:t>
            </a:r>
            <a:r>
              <a:rPr lang="en-US" dirty="0" err="1"/>
              <a:t>Microstation</a:t>
            </a:r>
            <a:r>
              <a:rPr lang="en-US" dirty="0"/>
              <a:t> models needs to come from construction management tools such as BIM360 or from product vendors</a:t>
            </a:r>
          </a:p>
        </p:txBody>
      </p:sp>
      <p:sp>
        <p:nvSpPr>
          <p:cNvPr id="4" name="Footer Placeholder 3"/>
          <p:cNvSpPr>
            <a:spLocks noGrp="1"/>
          </p:cNvSpPr>
          <p:nvPr>
            <p:ph type="ftr" sz="quarter" idx="10"/>
          </p:nvPr>
        </p:nvSpPr>
        <p:spPr/>
        <p:txBody>
          <a:bodyPr/>
          <a:lstStyle/>
          <a:p>
            <a:pPr>
              <a:defRPr/>
            </a:pPr>
            <a:r>
              <a:rPr lang="en-US"/>
              <a:t>IBM Confidential</a:t>
            </a:r>
          </a:p>
        </p:txBody>
      </p:sp>
      <p:sp>
        <p:nvSpPr>
          <p:cNvPr id="5" name="Slide Number Placeholder 4"/>
          <p:cNvSpPr>
            <a:spLocks noGrp="1"/>
          </p:cNvSpPr>
          <p:nvPr>
            <p:ph type="sldNum" sz="quarter" idx="11"/>
          </p:nvPr>
        </p:nvSpPr>
        <p:spPr/>
        <p:txBody>
          <a:bodyPr/>
          <a:lstStyle/>
          <a:p>
            <a:pPr>
              <a:defRPr/>
            </a:pPr>
            <a:fld id="{AE1EA87B-6EBB-4FC7-8697-2D0332EE4D0F}" type="slidenum">
              <a:rPr lang="en-US" smtClean="0"/>
              <a:pPr>
                <a:defRPr/>
              </a:pPr>
              <a:t>8</a:t>
            </a:fld>
            <a:endParaRPr lang="en-US"/>
          </a:p>
        </p:txBody>
      </p:sp>
    </p:spTree>
    <p:extLst>
      <p:ext uri="{BB962C8B-B14F-4D97-AF65-F5344CB8AC3E}">
        <p14:creationId xmlns:p14="http://schemas.microsoft.com/office/powerpoint/2010/main" val="816703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separate tool used for the </a:t>
            </a:r>
            <a:r>
              <a:rPr lang="en-US" dirty="0" err="1"/>
              <a:t>COBie</a:t>
            </a:r>
            <a:r>
              <a:rPr lang="en-US" dirty="0"/>
              <a:t> export. They must be run in sequence</a:t>
            </a:r>
          </a:p>
          <a:p>
            <a:pPr marL="171450" indent="-171450">
              <a:buFont typeface="Arial" panose="020B0604020202020204" pitchFamily="34" charset="0"/>
              <a:buChar char="•"/>
            </a:pPr>
            <a:r>
              <a:rPr lang="en-US" b="1" dirty="0"/>
              <a:t>Setup</a:t>
            </a:r>
            <a:r>
              <a:rPr lang="en-US" dirty="0"/>
              <a:t>: Configures toolkit behavior including how</a:t>
            </a:r>
            <a:r>
              <a:rPr lang="en-US" baseline="0" dirty="0"/>
              <a:t> IDs are created. This step can be exported and used across multiple files</a:t>
            </a:r>
          </a:p>
          <a:p>
            <a:pPr marL="171450" indent="-171450">
              <a:buFont typeface="Arial" panose="020B0604020202020204" pitchFamily="34" charset="0"/>
              <a:buChar char="•"/>
            </a:pPr>
            <a:r>
              <a:rPr lang="en-US" b="1" baseline="0" dirty="0"/>
              <a:t>Modify</a:t>
            </a:r>
            <a:r>
              <a:rPr lang="en-US" baseline="0" dirty="0"/>
              <a:t>: Determines what is exported, and prepares the </a:t>
            </a:r>
            <a:r>
              <a:rPr lang="en-US" baseline="0" dirty="0" err="1"/>
              <a:t>COBie</a:t>
            </a:r>
            <a:r>
              <a:rPr lang="en-US" baseline="0" dirty="0"/>
              <a:t> properties for export.  It is safest to run this before every export</a:t>
            </a:r>
          </a:p>
          <a:p>
            <a:pPr marL="171450" indent="-171450">
              <a:buFont typeface="Arial" panose="020B0604020202020204" pitchFamily="34" charset="0"/>
              <a:buChar char="•"/>
            </a:pPr>
            <a:r>
              <a:rPr lang="en-US" b="1" baseline="0" dirty="0"/>
              <a:t>Export</a:t>
            </a:r>
            <a:r>
              <a:rPr lang="en-US" baseline="0" dirty="0"/>
              <a:t>: Generate the </a:t>
            </a:r>
            <a:r>
              <a:rPr lang="en-US" baseline="0" dirty="0" err="1"/>
              <a:t>COBie</a:t>
            </a:r>
            <a:r>
              <a:rPr lang="en-US" baseline="0" dirty="0"/>
              <a:t> file.</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13</a:t>
            </a:fld>
            <a:endParaRPr lang="en-US" altLang="en-US"/>
          </a:p>
        </p:txBody>
      </p:sp>
    </p:spTree>
    <p:extLst>
      <p:ext uri="{BB962C8B-B14F-4D97-AF65-F5344CB8AC3E}">
        <p14:creationId xmlns:p14="http://schemas.microsoft.com/office/powerpoint/2010/main" val="2044604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COBie expresses company data in the form of contacts.  The toolkit can include a company registry</a:t>
            </a:r>
            <a:r>
              <a:rPr lang="en-US" baseline="0" dirty="0"/>
              <a:t> of companies referenced by Revit types.  It also must include a singe contact that is the creator of the COBie data</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14</a:t>
            </a:fld>
            <a:endParaRPr lang="en-US" altLang="en-US"/>
          </a:p>
        </p:txBody>
      </p:sp>
    </p:spTree>
    <p:extLst>
      <p:ext uri="{BB962C8B-B14F-4D97-AF65-F5344CB8AC3E}">
        <p14:creationId xmlns:p14="http://schemas.microsoft.com/office/powerpoint/2010/main" val="2774731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Revit</a:t>
            </a:r>
            <a:r>
              <a:rPr lang="en-US" baseline="0" dirty="0"/>
              <a:t> element to be exported to COBie should be contained in a room or a space, and should be room aware so that it accurately reflects its placement.  In some case this may require the creation of additional spaces such as an exterior mechanical pad</a:t>
            </a:r>
            <a:endParaRPr lang="en-US" dirty="0"/>
          </a:p>
        </p:txBody>
      </p:sp>
      <p:sp>
        <p:nvSpPr>
          <p:cNvPr id="4" name="Slide Number Placeholder 3"/>
          <p:cNvSpPr>
            <a:spLocks noGrp="1"/>
          </p:cNvSpPr>
          <p:nvPr>
            <p:ph type="sldNum" sz="quarter" idx="10"/>
          </p:nvPr>
        </p:nvSpPr>
        <p:spPr/>
        <p:txBody>
          <a:bodyPr/>
          <a:lstStyle/>
          <a:p>
            <a:fld id="{96D4C336-0B30-43B4-8C0E-A2891C50D13F}" type="slidenum">
              <a:rPr lang="en-US" altLang="en-US" smtClean="0"/>
              <a:pPr/>
              <a:t>19</a:t>
            </a:fld>
            <a:endParaRPr lang="en-US" altLang="en-US"/>
          </a:p>
        </p:txBody>
      </p:sp>
    </p:spTree>
    <p:extLst>
      <p:ext uri="{BB962C8B-B14F-4D97-AF65-F5344CB8AC3E}">
        <p14:creationId xmlns:p14="http://schemas.microsoft.com/office/powerpoint/2010/main" val="4018593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9"/>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7575" y="1827213"/>
            <a:ext cx="1244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Untitle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992813" y="0"/>
            <a:ext cx="3151187"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847905" y="4703333"/>
            <a:ext cx="5943600" cy="448587"/>
          </a:xfrm>
          <a:prstGeom prst="rect">
            <a:avLst/>
          </a:prstGeom>
          <a:noFill/>
          <a:ln>
            <a:noFill/>
          </a:ln>
        </p:spPr>
        <p:txBody>
          <a:bodyPr anchor="ctr">
            <a:noAutofit/>
          </a:bodyPr>
          <a:lstStyle>
            <a:lvl1pPr marL="0" indent="0">
              <a:buNone/>
              <a:defRPr lang="en-US" sz="2300" b="1" i="0" dirty="0">
                <a:solidFill>
                  <a:srgbClr val="6D6F71"/>
                </a:solidFill>
                <a:latin typeface="HelvNeue for IBM"/>
                <a:cs typeface="HelvNeue for IBM"/>
              </a:defRPr>
            </a:lvl1pPr>
          </a:lstStyle>
          <a:p>
            <a:pPr lvl="0"/>
            <a:r>
              <a:rPr lang="en-US" dirty="0"/>
              <a:t>Click to edit Master subtitle style</a:t>
            </a:r>
          </a:p>
        </p:txBody>
      </p:sp>
      <p:sp>
        <p:nvSpPr>
          <p:cNvPr id="9" name="Title 8"/>
          <p:cNvSpPr>
            <a:spLocks noGrp="1"/>
          </p:cNvSpPr>
          <p:nvPr>
            <p:ph type="title"/>
          </p:nvPr>
        </p:nvSpPr>
        <p:spPr>
          <a:xfrm>
            <a:off x="847905" y="2623267"/>
            <a:ext cx="5943600" cy="1603795"/>
          </a:xfrm>
        </p:spPr>
        <p:txBody>
          <a:bodyPr/>
          <a:lstStyle>
            <a:lvl1pPr>
              <a:lnSpc>
                <a:spcPct val="100000"/>
              </a:lnSpc>
              <a:defRPr sz="5000"/>
            </a:lvl1pPr>
          </a:lstStyle>
          <a:p>
            <a:r>
              <a:rPr lang="en-US" dirty="0"/>
              <a:t>Click to edit Master title style</a:t>
            </a:r>
          </a:p>
        </p:txBody>
      </p:sp>
    </p:spTree>
    <p:extLst>
      <p:ext uri="{BB962C8B-B14F-4D97-AF65-F5344CB8AC3E}">
        <p14:creationId xmlns:p14="http://schemas.microsoft.com/office/powerpoint/2010/main" val="17129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ing &amp; Text">
    <p:spTree>
      <p:nvGrpSpPr>
        <p:cNvPr id="1" name=""/>
        <p:cNvGrpSpPr/>
        <p:nvPr/>
      </p:nvGrpSpPr>
      <p:grpSpPr>
        <a:xfrm>
          <a:off x="0" y="0"/>
          <a:ext cx="0" cy="0"/>
          <a:chOff x="0" y="0"/>
          <a:chExt cx="0" cy="0"/>
        </a:xfrm>
      </p:grpSpPr>
      <p:sp>
        <p:nvSpPr>
          <p:cNvPr id="8" name="Title 7"/>
          <p:cNvSpPr>
            <a:spLocks noGrp="1"/>
          </p:cNvSpPr>
          <p:nvPr>
            <p:ph type="title"/>
          </p:nvPr>
        </p:nvSpPr>
        <p:spPr>
          <a:xfrm>
            <a:off x="457201" y="1353947"/>
            <a:ext cx="6477000" cy="1172907"/>
          </a:xfrm>
        </p:spPr>
        <p:txBody>
          <a:bodyPr/>
          <a:lstStyle/>
          <a:p>
            <a:r>
              <a:rPr lang="en-US" dirty="0"/>
              <a:t>Click to edit Master title style</a:t>
            </a:r>
          </a:p>
        </p:txBody>
      </p:sp>
      <p:sp>
        <p:nvSpPr>
          <p:cNvPr id="10" name="Text Placeholder 9"/>
          <p:cNvSpPr>
            <a:spLocks noGrp="1"/>
          </p:cNvSpPr>
          <p:nvPr>
            <p:ph type="body" sz="quarter" idx="13"/>
          </p:nvPr>
        </p:nvSpPr>
        <p:spPr>
          <a:xfrm>
            <a:off x="457201" y="2580019"/>
            <a:ext cx="8224838" cy="3587419"/>
          </a:xfrm>
          <a:prstGeom prst="rect">
            <a:avLst/>
          </a:prstGeo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4"/>
          </p:nvPr>
        </p:nvSpPr>
        <p:spPr>
          <a:xfrm>
            <a:off x="457201" y="889001"/>
            <a:ext cx="4950616" cy="397545"/>
          </a:xfrm>
          <a:prstGeom prst="rect">
            <a:avLst/>
          </a:prstGeom>
        </p:spPr>
        <p:txBody>
          <a:bodyPr>
            <a:spAutoFit/>
          </a:bodyPr>
          <a:lstStyle>
            <a:lvl1pPr>
              <a:defRPr sz="1400"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5" name="Date Placeholder 3"/>
          <p:cNvSpPr>
            <a:spLocks noGrp="1"/>
          </p:cNvSpPr>
          <p:nvPr>
            <p:ph type="dt" sz="half" idx="15"/>
          </p:nvPr>
        </p:nvSpPr>
        <p:spPr/>
        <p:txBody>
          <a:bodyPr/>
          <a:lstStyle>
            <a:lvl1pPr>
              <a:defRPr/>
            </a:lvl1pPr>
          </a:lstStyle>
          <a:p>
            <a:fld id="{2CA99140-3E6B-4357-BEAD-9DAC38F96393}" type="datetime1">
              <a:rPr lang="en-US" altLang="en-US"/>
              <a:pPr/>
              <a:t>8/7/2017</a:t>
            </a:fld>
            <a:endParaRPr lang="en-US" altLang="en-US"/>
          </a:p>
        </p:txBody>
      </p:sp>
      <p:sp>
        <p:nvSpPr>
          <p:cNvPr id="6" name="Slide Number Placeholder 5"/>
          <p:cNvSpPr>
            <a:spLocks noGrp="1"/>
          </p:cNvSpPr>
          <p:nvPr>
            <p:ph type="sldNum" sz="quarter" idx="16"/>
          </p:nvPr>
        </p:nvSpPr>
        <p:spPr/>
        <p:txBody>
          <a:bodyPr/>
          <a:lstStyle>
            <a:lvl1pPr>
              <a:defRPr/>
            </a:lvl1pPr>
          </a:lstStyle>
          <a:p>
            <a:fld id="{45FC0DC7-30D3-4469-8526-1CA52E563374}" type="slidenum">
              <a:rPr lang="en-US" altLang="en-US"/>
              <a:pPr/>
              <a:t>‹#›</a:t>
            </a:fld>
            <a:endParaRPr lang="en-US" altLang="en-US"/>
          </a:p>
        </p:txBody>
      </p:sp>
      <p:sp>
        <p:nvSpPr>
          <p:cNvPr id="7" name="Rectangle 6"/>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007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no text _condensed">
    <p:spTree>
      <p:nvGrpSpPr>
        <p:cNvPr id="1" name=""/>
        <p:cNvGrpSpPr/>
        <p:nvPr/>
      </p:nvGrpSpPr>
      <p:grpSpPr>
        <a:xfrm>
          <a:off x="0" y="0"/>
          <a:ext cx="0" cy="0"/>
          <a:chOff x="0" y="0"/>
          <a:chExt cx="0" cy="0"/>
        </a:xfrm>
      </p:grpSpPr>
      <p:sp>
        <p:nvSpPr>
          <p:cNvPr id="8" name="Title 7"/>
          <p:cNvSpPr>
            <a:spLocks noGrp="1"/>
          </p:cNvSpPr>
          <p:nvPr>
            <p:ph type="title"/>
          </p:nvPr>
        </p:nvSpPr>
        <p:spPr>
          <a:xfrm>
            <a:off x="457200" y="7468"/>
            <a:ext cx="7091828" cy="459892"/>
          </a:xfrm>
        </p:spPr>
        <p:txBody>
          <a:bodyPr/>
          <a:lstStyle>
            <a:lvl1pPr>
              <a:defRPr sz="2800"/>
            </a:lvl1pPr>
          </a:lstStyle>
          <a:p>
            <a:r>
              <a:rPr lang="en-US" dirty="0"/>
              <a:t>Click to edit Master title style</a:t>
            </a:r>
          </a:p>
        </p:txBody>
      </p:sp>
      <p:sp>
        <p:nvSpPr>
          <p:cNvPr id="3" name="Content Placeholder 2"/>
          <p:cNvSpPr>
            <a:spLocks noGrp="1"/>
          </p:cNvSpPr>
          <p:nvPr>
            <p:ph sz="quarter" idx="17"/>
          </p:nvPr>
        </p:nvSpPr>
        <p:spPr>
          <a:xfrm>
            <a:off x="457200" y="1422400"/>
            <a:ext cx="8324935" cy="4664075"/>
          </a:xfrm>
          <a:prstGeom prst="rect">
            <a:avLst/>
          </a:prstGeom>
        </p:spPr>
        <p:txBody>
          <a:bodyPr/>
          <a:lstStyle>
            <a:lvl1pPr marL="0" indent="0">
              <a:buFont typeface="Arial"/>
              <a:buNone/>
              <a:defRPr/>
            </a:lvl1pPr>
            <a:lvl2pPr marL="0" indent="0">
              <a:buFont typeface="Arial"/>
              <a:buNone/>
              <a:defRPr/>
            </a:lvl2pPr>
            <a:lvl3pPr marL="914400" indent="0">
              <a:buFont typeface="Arial"/>
              <a:buNone/>
              <a:defRPr/>
            </a:lvl3pPr>
            <a:lvl4pPr marL="0" indent="0">
              <a:buFont typeface="Arial"/>
              <a:buNone/>
              <a:defRPr/>
            </a:lvl4pPr>
            <a:lvl5pPr marL="163512" indent="0">
              <a:buFont typeface="Arial"/>
              <a:buNone/>
              <a:defRPr/>
            </a:lvl5pPr>
          </a:lstStyle>
          <a:p>
            <a:pPr lvl="0"/>
            <a:r>
              <a:rPr lang="en-US" dirty="0"/>
              <a:t>Click to edit Master text styles</a:t>
            </a:r>
          </a:p>
        </p:txBody>
      </p:sp>
      <p:sp>
        <p:nvSpPr>
          <p:cNvPr id="4" name="Date Placeholder 3"/>
          <p:cNvSpPr>
            <a:spLocks noGrp="1"/>
          </p:cNvSpPr>
          <p:nvPr>
            <p:ph type="dt" sz="half" idx="18"/>
          </p:nvPr>
        </p:nvSpPr>
        <p:spPr/>
        <p:txBody>
          <a:bodyPr/>
          <a:lstStyle>
            <a:lvl1pPr>
              <a:defRPr/>
            </a:lvl1pPr>
          </a:lstStyle>
          <a:p>
            <a:fld id="{FD5C08B3-ADE9-4C4A-88BE-26D0C6EBBFE9}" type="datetime1">
              <a:rPr lang="en-US" altLang="en-US"/>
              <a:pPr/>
              <a:t>8/7/2017</a:t>
            </a:fld>
            <a:endParaRPr lang="en-US" altLang="en-US"/>
          </a:p>
        </p:txBody>
      </p:sp>
      <p:sp>
        <p:nvSpPr>
          <p:cNvPr id="5" name="Slide Number Placeholder 5"/>
          <p:cNvSpPr>
            <a:spLocks noGrp="1"/>
          </p:cNvSpPr>
          <p:nvPr>
            <p:ph type="sldNum" sz="quarter" idx="19"/>
          </p:nvPr>
        </p:nvSpPr>
        <p:spPr/>
        <p:txBody>
          <a:bodyPr/>
          <a:lstStyle>
            <a:lvl1pPr>
              <a:defRPr/>
            </a:lvl1pPr>
          </a:lstStyle>
          <a:p>
            <a:fld id="{B016C0FA-5E8A-4DC4-B7F8-264CFFD700B6}" type="slidenum">
              <a:rPr lang="en-US" altLang="en-US"/>
              <a:pPr/>
              <a:t>‹#›</a:t>
            </a:fld>
            <a:endParaRPr lang="en-US" altLang="en-US"/>
          </a:p>
        </p:txBody>
      </p:sp>
      <p:sp>
        <p:nvSpPr>
          <p:cNvPr id="2" name="Rectangle 1"/>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59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amp; Picture">
    <p:spTree>
      <p:nvGrpSpPr>
        <p:cNvPr id="1" name=""/>
        <p:cNvGrpSpPr/>
        <p:nvPr/>
      </p:nvGrpSpPr>
      <p:grpSpPr>
        <a:xfrm>
          <a:off x="0" y="0"/>
          <a:ext cx="0" cy="0"/>
          <a:chOff x="0" y="0"/>
          <a:chExt cx="0" cy="0"/>
        </a:xfrm>
      </p:grpSpPr>
      <p:sp>
        <p:nvSpPr>
          <p:cNvPr id="8" name="Title 7"/>
          <p:cNvSpPr>
            <a:spLocks noGrp="1"/>
          </p:cNvSpPr>
          <p:nvPr>
            <p:ph type="title"/>
          </p:nvPr>
        </p:nvSpPr>
        <p:spPr>
          <a:xfrm>
            <a:off x="457200" y="1353947"/>
            <a:ext cx="4739639" cy="1172907"/>
          </a:xfrm>
        </p:spPr>
        <p:txBody>
          <a:bodyPr/>
          <a:lstStyle/>
          <a:p>
            <a:r>
              <a:rPr lang="en-US" dirty="0"/>
              <a:t>Click to edit Master title style</a:t>
            </a:r>
          </a:p>
        </p:txBody>
      </p:sp>
      <p:sp>
        <p:nvSpPr>
          <p:cNvPr id="10" name="Text Placeholder 9"/>
          <p:cNvSpPr>
            <a:spLocks noGrp="1"/>
          </p:cNvSpPr>
          <p:nvPr>
            <p:ph type="body" sz="quarter" idx="13"/>
          </p:nvPr>
        </p:nvSpPr>
        <p:spPr>
          <a:xfrm>
            <a:off x="457200" y="2580019"/>
            <a:ext cx="4739640" cy="3587948"/>
          </a:xfrm>
          <a:prstGeom prst="rect">
            <a:avLst/>
          </a:prstGeom>
        </p:spPr>
        <p:txBody>
          <a:bodyPr/>
          <a:lstStyle>
            <a:lvl1pPr>
              <a:lnSpc>
                <a:spcPct val="150000"/>
              </a:lnSpc>
              <a:spcBef>
                <a:spcPts val="0"/>
              </a:spcBef>
              <a:defRPr/>
            </a:lvl1pPr>
            <a:lvl2pPr>
              <a:lnSpc>
                <a:spcPct val="140000"/>
              </a:lnSpc>
              <a:spcBef>
                <a:spcPts val="0"/>
              </a:spcBef>
              <a:defRPr/>
            </a:lvl2pPr>
            <a:lvl3pPr>
              <a:lnSpc>
                <a:spcPct val="140000"/>
              </a:lnSpc>
              <a:spcBef>
                <a:spcPts val="0"/>
              </a:spcBef>
              <a:defRPr/>
            </a:lvl3pPr>
            <a:lvl4pPr>
              <a:lnSpc>
                <a:spcPct val="140000"/>
              </a:lnSpc>
              <a:spcBef>
                <a:spcPts val="0"/>
              </a:spcBef>
              <a:defRPr/>
            </a:lvl4pPr>
            <a:lvl5pPr>
              <a:lnSpc>
                <a:spcPct val="1400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4"/>
          </p:nvPr>
        </p:nvSpPr>
        <p:spPr>
          <a:xfrm>
            <a:off x="457200" y="889001"/>
            <a:ext cx="4739640" cy="397545"/>
          </a:xfrm>
          <a:prstGeom prst="rect">
            <a:avLst/>
          </a:prstGeom>
        </p:spPr>
        <p:txBody>
          <a:bodyPr>
            <a:spAutoFit/>
          </a:bodyPr>
          <a:lstStyle>
            <a:lvl1pPr>
              <a:defRPr sz="1400"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5" name="Date Placeholder 3"/>
          <p:cNvSpPr>
            <a:spLocks noGrp="1"/>
          </p:cNvSpPr>
          <p:nvPr>
            <p:ph type="dt" sz="half" idx="15"/>
          </p:nvPr>
        </p:nvSpPr>
        <p:spPr/>
        <p:txBody>
          <a:bodyPr/>
          <a:lstStyle>
            <a:lvl1pPr>
              <a:defRPr/>
            </a:lvl1pPr>
          </a:lstStyle>
          <a:p>
            <a:fld id="{EFAC18EB-511C-46C6-882D-576A2856174B}" type="datetime1">
              <a:rPr lang="en-US" altLang="en-US"/>
              <a:pPr/>
              <a:t>8/7/2017</a:t>
            </a:fld>
            <a:endParaRPr lang="en-US" altLang="en-US"/>
          </a:p>
        </p:txBody>
      </p:sp>
      <p:sp>
        <p:nvSpPr>
          <p:cNvPr id="6" name="Slide Number Placeholder 5"/>
          <p:cNvSpPr>
            <a:spLocks noGrp="1"/>
          </p:cNvSpPr>
          <p:nvPr>
            <p:ph type="sldNum" sz="quarter" idx="16"/>
          </p:nvPr>
        </p:nvSpPr>
        <p:spPr/>
        <p:txBody>
          <a:bodyPr/>
          <a:lstStyle>
            <a:lvl1pPr>
              <a:defRPr/>
            </a:lvl1pPr>
          </a:lstStyle>
          <a:p>
            <a:fld id="{7D4D3958-3B50-4118-9AE8-3781D4FE744E}" type="slidenum">
              <a:rPr lang="en-US" altLang="en-US"/>
              <a:pPr/>
              <a:t>‹#›</a:t>
            </a:fld>
            <a:endParaRPr lang="en-US" altLang="en-US"/>
          </a:p>
        </p:txBody>
      </p:sp>
      <p:sp>
        <p:nvSpPr>
          <p:cNvPr id="7" name="Rectangle 6"/>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245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amp; Picture">
    <p:spTree>
      <p:nvGrpSpPr>
        <p:cNvPr id="1" name=""/>
        <p:cNvGrpSpPr/>
        <p:nvPr/>
      </p:nvGrpSpPr>
      <p:grpSpPr>
        <a:xfrm>
          <a:off x="0" y="0"/>
          <a:ext cx="0" cy="0"/>
          <a:chOff x="0" y="0"/>
          <a:chExt cx="0" cy="0"/>
        </a:xfrm>
      </p:grpSpPr>
      <p:sp>
        <p:nvSpPr>
          <p:cNvPr id="8" name="Title 7"/>
          <p:cNvSpPr>
            <a:spLocks noGrp="1"/>
          </p:cNvSpPr>
          <p:nvPr>
            <p:ph type="title"/>
          </p:nvPr>
        </p:nvSpPr>
        <p:spPr>
          <a:xfrm>
            <a:off x="457201" y="1353947"/>
            <a:ext cx="6477000" cy="1172907"/>
          </a:xfrm>
        </p:spPr>
        <p:txBody>
          <a:bodyPr/>
          <a:lstStyle/>
          <a:p>
            <a:r>
              <a:rPr lang="en-US"/>
              <a:t>Click to edit Master title style</a:t>
            </a:r>
          </a:p>
        </p:txBody>
      </p:sp>
      <p:sp>
        <p:nvSpPr>
          <p:cNvPr id="10" name="Text Placeholder 9"/>
          <p:cNvSpPr>
            <a:spLocks noGrp="1"/>
          </p:cNvSpPr>
          <p:nvPr>
            <p:ph type="body" sz="quarter" idx="13"/>
          </p:nvPr>
        </p:nvSpPr>
        <p:spPr>
          <a:xfrm>
            <a:off x="457200" y="5844061"/>
            <a:ext cx="7766304" cy="323599"/>
          </a:xfrm>
          <a:prstGeom prst="rect">
            <a:avLst/>
          </a:prstGeom>
        </p:spPr>
        <p:txBody>
          <a:bodyPr/>
          <a:lstStyle>
            <a:lvl1pPr>
              <a:lnSpc>
                <a:spcPct val="100000"/>
              </a:lnSpc>
              <a:spcBef>
                <a:spcPts val="200"/>
              </a:spcBef>
              <a:defRPr sz="700" b="1" i="1">
                <a:latin typeface="HelvNeue for IBM"/>
                <a:cs typeface="HelvNeue for IBM"/>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p:txBody>
      </p:sp>
      <p:sp>
        <p:nvSpPr>
          <p:cNvPr id="12" name="Text Placeholder 11"/>
          <p:cNvSpPr>
            <a:spLocks noGrp="1"/>
          </p:cNvSpPr>
          <p:nvPr>
            <p:ph type="body" sz="quarter" idx="14"/>
          </p:nvPr>
        </p:nvSpPr>
        <p:spPr>
          <a:xfrm>
            <a:off x="457200" y="889001"/>
            <a:ext cx="4739640" cy="397545"/>
          </a:xfrm>
          <a:prstGeom prst="rect">
            <a:avLst/>
          </a:prstGeom>
        </p:spPr>
        <p:txBody>
          <a:bodyPr>
            <a:spAutoFit/>
          </a:bodyPr>
          <a:lstStyle>
            <a:lvl1pPr>
              <a:defRPr sz="1400"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16" name="Picture Placeholder 15"/>
          <p:cNvSpPr>
            <a:spLocks noGrp="1"/>
          </p:cNvSpPr>
          <p:nvPr>
            <p:ph type="pic" sz="quarter" idx="15"/>
          </p:nvPr>
        </p:nvSpPr>
        <p:spPr>
          <a:xfrm>
            <a:off x="457200" y="2580019"/>
            <a:ext cx="7769226" cy="3264042"/>
          </a:xfrm>
          <a:prstGeom prst="rect">
            <a:avLst/>
          </a:prstGeom>
        </p:spPr>
        <p:txBody>
          <a:bodyPr/>
          <a:lstStyle/>
          <a:p>
            <a:pPr lvl="0"/>
            <a:endParaRPr lang="en-US" noProof="0"/>
          </a:p>
        </p:txBody>
      </p:sp>
      <p:sp>
        <p:nvSpPr>
          <p:cNvPr id="6" name="Date Placeholder 3"/>
          <p:cNvSpPr>
            <a:spLocks noGrp="1"/>
          </p:cNvSpPr>
          <p:nvPr>
            <p:ph type="dt" sz="half" idx="16"/>
          </p:nvPr>
        </p:nvSpPr>
        <p:spPr/>
        <p:txBody>
          <a:bodyPr/>
          <a:lstStyle>
            <a:lvl1pPr>
              <a:defRPr/>
            </a:lvl1pPr>
          </a:lstStyle>
          <a:p>
            <a:fld id="{C488CA9A-0156-446F-A282-63C55BAEB61F}" type="datetime1">
              <a:rPr lang="en-US" altLang="en-US"/>
              <a:pPr/>
              <a:t>8/7/2017</a:t>
            </a:fld>
            <a:endParaRPr lang="en-US" altLang="en-US"/>
          </a:p>
        </p:txBody>
      </p:sp>
      <p:sp>
        <p:nvSpPr>
          <p:cNvPr id="7" name="Slide Number Placeholder 5"/>
          <p:cNvSpPr>
            <a:spLocks noGrp="1"/>
          </p:cNvSpPr>
          <p:nvPr>
            <p:ph type="sldNum" sz="quarter" idx="17"/>
          </p:nvPr>
        </p:nvSpPr>
        <p:spPr/>
        <p:txBody>
          <a:bodyPr/>
          <a:lstStyle>
            <a:lvl1pPr>
              <a:defRPr/>
            </a:lvl1pPr>
          </a:lstStyle>
          <a:p>
            <a:fld id="{06D0F3B0-4CBD-4628-A3D4-F71F8E01AE37}" type="slidenum">
              <a:rPr lang="en-US" altLang="en-US"/>
              <a:pPr/>
              <a:t>‹#›</a:t>
            </a:fld>
            <a:endParaRPr lang="en-US" altLang="en-US"/>
          </a:p>
        </p:txBody>
      </p:sp>
      <p:sp>
        <p:nvSpPr>
          <p:cNvPr id="9" name="Rectangle 8"/>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34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no Tex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4"/>
          </p:nvPr>
        </p:nvSpPr>
        <p:spPr>
          <a:xfrm>
            <a:off x="457200" y="889001"/>
            <a:ext cx="4739640" cy="397545"/>
          </a:xfrm>
          <a:prstGeom prst="rect">
            <a:avLst/>
          </a:prstGeom>
        </p:spPr>
        <p:txBody>
          <a:bodyPr>
            <a:spAutoFit/>
          </a:bodyPr>
          <a:lstStyle>
            <a:lvl1pPr>
              <a:defRPr sz="1400"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4" name="Date Placeholder 3"/>
          <p:cNvSpPr>
            <a:spLocks noGrp="1"/>
          </p:cNvSpPr>
          <p:nvPr>
            <p:ph type="dt" sz="half" idx="15"/>
          </p:nvPr>
        </p:nvSpPr>
        <p:spPr/>
        <p:txBody>
          <a:bodyPr/>
          <a:lstStyle>
            <a:lvl1pPr>
              <a:defRPr/>
            </a:lvl1pPr>
          </a:lstStyle>
          <a:p>
            <a:fld id="{5C040786-AD41-41B1-B7FA-A8CA72ED6059}" type="datetime1">
              <a:rPr lang="en-US" altLang="en-US"/>
              <a:pPr/>
              <a:t>8/7/2017</a:t>
            </a:fld>
            <a:endParaRPr lang="en-US" altLang="en-US"/>
          </a:p>
        </p:txBody>
      </p:sp>
      <p:sp>
        <p:nvSpPr>
          <p:cNvPr id="5" name="Slide Number Placeholder 5"/>
          <p:cNvSpPr>
            <a:spLocks noGrp="1"/>
          </p:cNvSpPr>
          <p:nvPr>
            <p:ph type="sldNum" sz="quarter" idx="16"/>
          </p:nvPr>
        </p:nvSpPr>
        <p:spPr/>
        <p:txBody>
          <a:bodyPr/>
          <a:lstStyle>
            <a:lvl1pPr>
              <a:defRPr/>
            </a:lvl1pPr>
          </a:lstStyle>
          <a:p>
            <a:fld id="{E5A85554-0BB7-4832-8C8E-6076BA0259A4}" type="slidenum">
              <a:rPr lang="en-US" altLang="en-US"/>
              <a:pPr/>
              <a:t>‹#›</a:t>
            </a:fld>
            <a:endParaRPr lang="en-US" altLang="en-US"/>
          </a:p>
        </p:txBody>
      </p:sp>
      <p:sp>
        <p:nvSpPr>
          <p:cNvPr id="6" name="Rectangle 5"/>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75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157913"/>
            <a:ext cx="796766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457200"/>
            <a:ext cx="8229600" cy="557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3"/>
          <p:cNvSpPr txBox="1">
            <a:spLocks/>
          </p:cNvSpPr>
          <p:nvPr userDrawn="1"/>
        </p:nvSpPr>
        <p:spPr>
          <a:xfrm>
            <a:off x="457200" y="6359525"/>
            <a:ext cx="1065213" cy="366713"/>
          </a:xfrm>
          <a:prstGeom prst="rect">
            <a:avLst/>
          </a:prstGeom>
        </p:spPr>
        <p:txBody>
          <a:bodyPr lIns="64283" tIns="32142" rIns="64283" bIns="32142" anchor="ctr"/>
          <a:lstStyle>
            <a:defPPr>
              <a:defRPr lang="en-US"/>
            </a:defPPr>
            <a:lvl1pPr algn="l" rtl="0" eaLnBrk="1" fontAlgn="base" hangingPunct="1">
              <a:spcBef>
                <a:spcPct val="0"/>
              </a:spcBef>
              <a:spcAft>
                <a:spcPct val="0"/>
              </a:spcAft>
              <a:defRPr sz="800" kern="1200" smtClean="0">
                <a:solidFill>
                  <a:srgbClr val="898989"/>
                </a:solidFill>
                <a:latin typeface="Gill Sans" charset="0"/>
                <a:ea typeface="ヒラギノ角ゴ ProN W3" charset="0"/>
                <a:cs typeface="ヒラギノ角ゴ ProN W3" charset="0"/>
                <a:sym typeface="Gill Sans" charset="0"/>
              </a:defRPr>
            </a:lvl1pPr>
            <a:lvl2pPr marL="319088" indent="889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2pPr>
            <a:lvl3pPr marL="641350" indent="1778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3pPr>
            <a:lvl4pPr marL="962025" indent="2667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4pPr>
            <a:lvl5pPr marL="1284288" indent="3556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9pPr>
          </a:lstStyle>
          <a:p>
            <a:pPr>
              <a:defRPr/>
            </a:pPr>
            <a:r>
              <a:rPr lang="en-US" dirty="0"/>
              <a:t>IBM Confidential</a:t>
            </a:r>
          </a:p>
        </p:txBody>
      </p:sp>
      <p:sp>
        <p:nvSpPr>
          <p:cNvPr id="3" name="Subtitle 2"/>
          <p:cNvSpPr>
            <a:spLocks noGrp="1"/>
          </p:cNvSpPr>
          <p:nvPr>
            <p:ph type="subTitle" idx="1"/>
          </p:nvPr>
        </p:nvSpPr>
        <p:spPr>
          <a:xfrm>
            <a:off x="856366" y="2186128"/>
            <a:ext cx="5943600" cy="448587"/>
          </a:xfrm>
          <a:prstGeom prst="rect">
            <a:avLst/>
          </a:prstGeom>
          <a:noFill/>
          <a:ln>
            <a:noFill/>
          </a:ln>
        </p:spPr>
        <p:txBody>
          <a:bodyPr anchor="ctr">
            <a:noAutofit/>
          </a:bodyPr>
          <a:lstStyle>
            <a:lvl1pPr marL="0" indent="0">
              <a:buNone/>
              <a:defRPr lang="en-US" sz="2300" b="1" i="0" dirty="0">
                <a:solidFill>
                  <a:srgbClr val="FFD91B"/>
                </a:solidFill>
                <a:latin typeface="HelvNeue for IBM"/>
                <a:cs typeface="HelvNeue for IBM"/>
              </a:defRPr>
            </a:lvl1pPr>
          </a:lstStyle>
          <a:p>
            <a:pPr lvl="0"/>
            <a:r>
              <a:rPr lang="en-US" dirty="0"/>
              <a:t>Click to edit Master subtitle style</a:t>
            </a:r>
          </a:p>
        </p:txBody>
      </p:sp>
      <p:sp>
        <p:nvSpPr>
          <p:cNvPr id="9" name="Title 8"/>
          <p:cNvSpPr>
            <a:spLocks noGrp="1"/>
          </p:cNvSpPr>
          <p:nvPr>
            <p:ph type="title"/>
          </p:nvPr>
        </p:nvSpPr>
        <p:spPr>
          <a:xfrm>
            <a:off x="847905" y="2737999"/>
            <a:ext cx="5943600" cy="1603795"/>
          </a:xfrm>
        </p:spPr>
        <p:txBody>
          <a:bodyPr/>
          <a:lstStyle>
            <a:lvl1pPr>
              <a:lnSpc>
                <a:spcPct val="100000"/>
              </a:lnSpc>
              <a:defRPr sz="5000">
                <a:solidFill>
                  <a:schemeClr val="bg1"/>
                </a:solidFill>
              </a:defRPr>
            </a:lvl1pPr>
          </a:lstStyle>
          <a:p>
            <a:r>
              <a:rPr lang="en-US" dirty="0"/>
              <a:t>Click to edit Master title style</a:t>
            </a:r>
          </a:p>
        </p:txBody>
      </p:sp>
      <p:sp>
        <p:nvSpPr>
          <p:cNvPr id="7" name="Date Placeholder 3"/>
          <p:cNvSpPr>
            <a:spLocks noGrp="1"/>
          </p:cNvSpPr>
          <p:nvPr>
            <p:ph type="dt" sz="half" idx="10"/>
          </p:nvPr>
        </p:nvSpPr>
        <p:spPr/>
        <p:txBody>
          <a:bodyPr/>
          <a:lstStyle>
            <a:lvl1pPr>
              <a:defRPr/>
            </a:lvl1pPr>
          </a:lstStyle>
          <a:p>
            <a:fld id="{B7532BA5-024F-45BC-995E-A13D35D149EC}" type="datetime1">
              <a:rPr lang="en-US" altLang="en-US"/>
              <a:pPr/>
              <a:t>8/7/2017</a:t>
            </a:fld>
            <a:endParaRPr lang="en-US" altLang="en-US"/>
          </a:p>
        </p:txBody>
      </p:sp>
      <p:sp>
        <p:nvSpPr>
          <p:cNvPr id="8" name="Slide Number Placeholder 5"/>
          <p:cNvSpPr>
            <a:spLocks noGrp="1"/>
          </p:cNvSpPr>
          <p:nvPr>
            <p:ph type="sldNum" sz="quarter" idx="11"/>
          </p:nvPr>
        </p:nvSpPr>
        <p:spPr/>
        <p:txBody>
          <a:bodyPr/>
          <a:lstStyle>
            <a:lvl1pPr>
              <a:defRPr/>
            </a:lvl1pPr>
          </a:lstStyle>
          <a:p>
            <a:fld id="{EE049E02-4CB7-48A3-A96E-B92B79B51A52}" type="slidenum">
              <a:rPr lang="en-US" altLang="en-US"/>
              <a:pPr/>
              <a:t>‹#›</a:t>
            </a:fld>
            <a:endParaRPr lang="en-US" altLang="en-US"/>
          </a:p>
        </p:txBody>
      </p:sp>
      <p:sp>
        <p:nvSpPr>
          <p:cNvPr id="10" name="Rectangle 9"/>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581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 name="TextBox 2"/>
          <p:cNvSpPr txBox="1"/>
          <p:nvPr userDrawn="1"/>
        </p:nvSpPr>
        <p:spPr>
          <a:xfrm>
            <a:off x="7264400" y="6569075"/>
            <a:ext cx="1879600" cy="246063"/>
          </a:xfrm>
          <a:prstGeom prst="rect">
            <a:avLst/>
          </a:prstGeom>
          <a:noFill/>
        </p:spPr>
        <p:txBody>
          <a:bodyPr>
            <a:spAutoFit/>
          </a:bodyPr>
          <a:lstStyle/>
          <a:p>
            <a:pPr algn="ctr">
              <a:defRPr/>
            </a:pPr>
            <a:r>
              <a:rPr lang="en-US" sz="1000" b="0" dirty="0">
                <a:latin typeface="Arial" pitchFamily="34" charset="0"/>
                <a:cs typeface="Arial" pitchFamily="34" charset="0"/>
              </a:rPr>
              <a:t>IBM Confidential</a:t>
            </a:r>
          </a:p>
        </p:txBody>
      </p:sp>
      <p:sp>
        <p:nvSpPr>
          <p:cNvPr id="2" name="Title 1"/>
          <p:cNvSpPr>
            <a:spLocks noGrp="1"/>
          </p:cNvSpPr>
          <p:nvPr>
            <p:ph type="title"/>
          </p:nvPr>
        </p:nvSpPr>
        <p:spPr/>
        <p:txBody>
          <a:bodyPr/>
          <a:lstStyle/>
          <a:p>
            <a:r>
              <a:rPr lang="en-US"/>
              <a:t>Click to edit Master title style</a:t>
            </a:r>
          </a:p>
        </p:txBody>
      </p:sp>
      <p:sp>
        <p:nvSpPr>
          <p:cNvPr id="4" name="Rectangle 23"/>
          <p:cNvSpPr>
            <a:spLocks noGrp="1" noChangeArrowheads="1"/>
          </p:cNvSpPr>
          <p:nvPr>
            <p:ph type="ftr" sz="quarter" idx="10"/>
          </p:nvPr>
        </p:nvSpPr>
        <p:spPr/>
        <p:txBody>
          <a:bodyPr/>
          <a:lstStyle>
            <a:lvl1pPr>
              <a:defRPr/>
            </a:lvl1pPr>
          </a:lstStyle>
          <a:p>
            <a:pPr>
              <a:defRPr/>
            </a:pPr>
            <a:endParaRPr lang="en-US"/>
          </a:p>
        </p:txBody>
      </p:sp>
      <p:sp>
        <p:nvSpPr>
          <p:cNvPr id="5" name="Rectangle 24"/>
          <p:cNvSpPr>
            <a:spLocks noGrp="1" noChangeArrowheads="1"/>
          </p:cNvSpPr>
          <p:nvPr>
            <p:ph type="sldNum" sz="quarter" idx="11"/>
          </p:nvPr>
        </p:nvSpPr>
        <p:spPr/>
        <p:txBody>
          <a:bodyPr/>
          <a:lstStyle>
            <a:lvl1pPr>
              <a:defRPr/>
            </a:lvl1pPr>
          </a:lstStyle>
          <a:p>
            <a:pPr>
              <a:defRPr/>
            </a:pPr>
            <a:fld id="{7F89EB82-E070-4097-993F-C2EB35C421F0}" type="slidenum">
              <a:rPr lang="en-US"/>
              <a:pPr>
                <a:defRPr/>
              </a:pPr>
              <a:t>‹#›</a:t>
            </a:fld>
            <a:endParaRPr lang="en-US"/>
          </a:p>
        </p:txBody>
      </p:sp>
      <p:sp>
        <p:nvSpPr>
          <p:cNvPr id="6" name="Rectangle 5"/>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702798"/>
      </p:ext>
    </p:extLst>
  </p:cSld>
  <p:clrMapOvr>
    <a:masterClrMapping/>
  </p:clrMapOvr>
  <p:transition>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2"/>
          <p:cNvSpPr>
            <a:spLocks noGrp="1" noChangeArrowheads="1"/>
          </p:cNvSpPr>
          <p:nvPr>
            <p:ph type="dt" sz="half" idx="10"/>
          </p:nvPr>
        </p:nvSpPr>
        <p:spPr>
          <a:ln/>
        </p:spPr>
        <p:txBody>
          <a:bodyPr/>
          <a:lstStyle>
            <a:lvl1pPr>
              <a:defRPr/>
            </a:lvl1pPr>
          </a:lstStyle>
          <a:p>
            <a:pPr>
              <a:defRPr/>
            </a:pPr>
            <a:fld id="{18C28B85-87BC-4C0D-A907-F53B4F43E485}" type="datetime1">
              <a:rPr lang="en-US" smtClean="0"/>
              <a:t>8/7/2017</a:t>
            </a:fld>
            <a:endParaRPr lang="en-US"/>
          </a:p>
        </p:txBody>
      </p:sp>
      <p:sp>
        <p:nvSpPr>
          <p:cNvPr id="5" name="Rectangle 23"/>
          <p:cNvSpPr>
            <a:spLocks noGrp="1" noChangeArrowheads="1"/>
          </p:cNvSpPr>
          <p:nvPr>
            <p:ph type="ftr" sz="quarter" idx="11"/>
          </p:nvPr>
        </p:nvSpPr>
        <p:spPr>
          <a:ln/>
        </p:spPr>
        <p:txBody>
          <a:bodyPr/>
          <a:lstStyle>
            <a:lvl1pPr>
              <a:defRPr/>
            </a:lvl1pPr>
          </a:lstStyle>
          <a:p>
            <a:pPr>
              <a:defRPr/>
            </a:pPr>
            <a:endParaRPr lang="en-US"/>
          </a:p>
        </p:txBody>
      </p:sp>
      <p:sp>
        <p:nvSpPr>
          <p:cNvPr id="6" name="Rectangle 24"/>
          <p:cNvSpPr>
            <a:spLocks noGrp="1" noChangeArrowheads="1"/>
          </p:cNvSpPr>
          <p:nvPr>
            <p:ph type="sldNum" sz="quarter" idx="12"/>
          </p:nvPr>
        </p:nvSpPr>
        <p:spPr>
          <a:ln/>
        </p:spPr>
        <p:txBody>
          <a:bodyPr/>
          <a:lstStyle>
            <a:lvl1pPr>
              <a:defRPr/>
            </a:lvl1pPr>
          </a:lstStyle>
          <a:p>
            <a:pPr>
              <a:defRPr/>
            </a:pPr>
            <a:fld id="{AE88AF47-1C1C-4E13-A71B-3A1CCA2AD600}" type="slidenum">
              <a:rPr lang="en-US"/>
              <a:pPr>
                <a:defRPr/>
              </a:pPr>
              <a:t>‹#›</a:t>
            </a:fld>
            <a:endParaRPr lang="en-US"/>
          </a:p>
        </p:txBody>
      </p:sp>
      <p:sp>
        <p:nvSpPr>
          <p:cNvPr id="7" name="Rectangle 6"/>
          <p:cNvSpPr/>
          <p:nvPr userDrawn="1"/>
        </p:nvSpPr>
        <p:spPr>
          <a:xfrm>
            <a:off x="374650" y="6451600"/>
            <a:ext cx="1225550" cy="26511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522205"/>
      </p:ext>
    </p:extLst>
  </p:cSld>
  <p:clrMapOvr>
    <a:masterClrMapping/>
  </p:clrMapOvr>
  <p:transition>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57200" y="6157913"/>
            <a:ext cx="796766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bwMode="auto">
          <a:xfrm>
            <a:off x="457200" y="1354138"/>
            <a:ext cx="6477000" cy="628650"/>
          </a:xfrm>
          <a:prstGeom prst="rect">
            <a:avLst/>
          </a:prstGeom>
          <a:noFill/>
          <a:ln>
            <a:noFill/>
          </a:ln>
          <a:extLst/>
        </p:spPr>
        <p:txBody>
          <a:bodyPr vert="horz" wrap="square" lIns="64283" tIns="32142" rIns="64283" bIns="32142" numCol="1" anchor="t" anchorCtr="0" compatLnSpc="1">
            <a:prstTxWarp prst="textNoShape">
              <a:avLst/>
            </a:prstTxWarp>
            <a:spAutoFit/>
          </a:bodyPr>
          <a:lstStyle/>
          <a:p>
            <a:pPr lvl="0"/>
            <a:r>
              <a:rPr lang="en-US" dirty="0"/>
              <a:t>Click to edit Master title style</a:t>
            </a:r>
          </a:p>
        </p:txBody>
      </p:sp>
      <p:sp>
        <p:nvSpPr>
          <p:cNvPr id="4" name="Date Placeholder 3"/>
          <p:cNvSpPr>
            <a:spLocks noGrp="1"/>
          </p:cNvSpPr>
          <p:nvPr>
            <p:ph type="dt" sz="half" idx="2"/>
          </p:nvPr>
        </p:nvSpPr>
        <p:spPr>
          <a:xfrm>
            <a:off x="457200" y="6348413"/>
            <a:ext cx="3198813" cy="368300"/>
          </a:xfrm>
          <a:prstGeom prst="rect">
            <a:avLst/>
          </a:prstGeom>
        </p:spPr>
        <p:txBody>
          <a:bodyPr vert="horz" wrap="square" lIns="64283" tIns="32142" rIns="64283" bIns="32142" numCol="1" anchor="ctr" anchorCtr="0" compatLnSpc="1">
            <a:prstTxWarp prst="textNoShape">
              <a:avLst/>
            </a:prstTxWarp>
          </a:bodyPr>
          <a:lstStyle>
            <a:lvl1pPr algn="ctr" eaLnBrk="1" hangingPunct="1">
              <a:defRPr sz="800">
                <a:solidFill>
                  <a:srgbClr val="898989"/>
                </a:solidFill>
              </a:defRPr>
            </a:lvl1pPr>
          </a:lstStyle>
          <a:p>
            <a:fld id="{9040501F-1609-4F2E-9C8E-F50AD5D752F7}" type="datetime1">
              <a:rPr lang="en-US" altLang="en-US"/>
              <a:pPr/>
              <a:t>8/7/2017</a:t>
            </a:fld>
            <a:endParaRPr lang="en-US" altLang="en-US"/>
          </a:p>
        </p:txBody>
      </p:sp>
      <p:sp>
        <p:nvSpPr>
          <p:cNvPr id="6" name="Slide Number Placeholder 5"/>
          <p:cNvSpPr>
            <a:spLocks noGrp="1"/>
          </p:cNvSpPr>
          <p:nvPr>
            <p:ph type="sldNum" sz="quarter" idx="4"/>
          </p:nvPr>
        </p:nvSpPr>
        <p:spPr>
          <a:xfrm>
            <a:off x="8226425" y="6167438"/>
            <a:ext cx="455613" cy="365125"/>
          </a:xfrm>
          <a:prstGeom prst="rect">
            <a:avLst/>
          </a:prstGeom>
        </p:spPr>
        <p:txBody>
          <a:bodyPr vert="horz" wrap="square" lIns="64283" tIns="32142" rIns="64283" bIns="32142" numCol="1" anchor="ctr" anchorCtr="0" compatLnSpc="1">
            <a:prstTxWarp prst="textNoShape">
              <a:avLst/>
            </a:prstTxWarp>
          </a:bodyPr>
          <a:lstStyle>
            <a:lvl1pPr algn="r" eaLnBrk="1" hangingPunct="1">
              <a:defRPr sz="1000">
                <a:solidFill>
                  <a:srgbClr val="999999"/>
                </a:solidFill>
                <a:latin typeface="Lubalin for IBM Demi" charset="0"/>
              </a:defRPr>
            </a:lvl1pPr>
          </a:lstStyle>
          <a:p>
            <a:fld id="{D8E18A89-8471-4087-958F-1CE91DA50176}" type="slidenum">
              <a:rPr lang="en-US" altLang="en-US"/>
              <a:pPr/>
              <a:t>‹#›</a:t>
            </a:fld>
            <a:endParaRPr lang="en-US" altLang="en-US"/>
          </a:p>
        </p:txBody>
      </p:sp>
      <p:pic>
        <p:nvPicPr>
          <p:cNvPr id="1030" name="Picture 9" descr="Untitled.png"/>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570788" y="0"/>
            <a:ext cx="1573212"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2"/>
          <p:cNvSpPr>
            <a:spLocks noGrp="1"/>
          </p:cNvSpPr>
          <p:nvPr>
            <p:ph type="body" idx="1"/>
          </p:nvPr>
        </p:nvSpPr>
        <p:spPr bwMode="auto">
          <a:xfrm>
            <a:off x="457200" y="2527300"/>
            <a:ext cx="8224838"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Date Placeholder 3"/>
          <p:cNvSpPr txBox="1">
            <a:spLocks/>
          </p:cNvSpPr>
          <p:nvPr userDrawn="1"/>
        </p:nvSpPr>
        <p:spPr>
          <a:xfrm>
            <a:off x="457200" y="6359525"/>
            <a:ext cx="1065213" cy="366713"/>
          </a:xfrm>
          <a:prstGeom prst="rect">
            <a:avLst/>
          </a:prstGeom>
        </p:spPr>
        <p:txBody>
          <a:bodyPr lIns="64283" tIns="32142" rIns="64283" bIns="32142" anchor="ctr"/>
          <a:lstStyle>
            <a:defPPr>
              <a:defRPr lang="en-US"/>
            </a:defPPr>
            <a:lvl1pPr algn="l" rtl="0" eaLnBrk="1" fontAlgn="base" hangingPunct="1">
              <a:spcBef>
                <a:spcPct val="0"/>
              </a:spcBef>
              <a:spcAft>
                <a:spcPct val="0"/>
              </a:spcAft>
              <a:defRPr sz="800" kern="1200" smtClean="0">
                <a:solidFill>
                  <a:srgbClr val="898989"/>
                </a:solidFill>
                <a:latin typeface="Gill Sans" charset="0"/>
                <a:ea typeface="ヒラギノ角ゴ ProN W3" charset="0"/>
                <a:cs typeface="ヒラギノ角ゴ ProN W3" charset="0"/>
                <a:sym typeface="Gill Sans" charset="0"/>
              </a:defRPr>
            </a:lvl1pPr>
            <a:lvl2pPr marL="319088" indent="889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2pPr>
            <a:lvl3pPr marL="641350" indent="1778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3pPr>
            <a:lvl4pPr marL="962025" indent="2667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4pPr>
            <a:lvl5pPr marL="1284288" indent="355600" algn="l" rtl="0" eaLnBrk="0" fontAlgn="base" hangingPunct="0">
              <a:spcBef>
                <a:spcPct val="0"/>
              </a:spcBef>
              <a:spcAft>
                <a:spcPct val="0"/>
              </a:spcAft>
              <a:defRPr sz="30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3000" kern="1200">
                <a:solidFill>
                  <a:srgbClr val="000000"/>
                </a:solidFill>
                <a:latin typeface="Gill Sans" charset="0"/>
                <a:ea typeface="ヒラギノ角ゴ ProN W3" charset="0"/>
                <a:cs typeface="ヒラギノ角ゴ ProN W3" charset="0"/>
                <a:sym typeface="Gill Sans" charset="0"/>
              </a:defRPr>
            </a:lvl9pPr>
          </a:lstStyle>
          <a:p>
            <a:pPr>
              <a:defRPr/>
            </a:pPr>
            <a:r>
              <a:rPr lang="en-US" dirty="0"/>
              <a:t>IBM Confidential</a:t>
            </a:r>
          </a:p>
        </p:txBody>
      </p:sp>
    </p:spTree>
  </p:cSld>
  <p:clrMap bg1="lt1" tx1="dk1" bg2="lt2" tx2="dk2" accent1="accent1" accent2="accent2" accent3="accent3" accent4="accent4" accent5="accent5" accent6="accent6" hlink="hlink" folHlink="folHlink"/>
  <p:sldLayoutIdLst>
    <p:sldLayoutId id="2147484386" r:id="rId1"/>
    <p:sldLayoutId id="2147484380" r:id="rId2"/>
    <p:sldLayoutId id="2147484382" r:id="rId3"/>
    <p:sldLayoutId id="2147484383" r:id="rId4"/>
    <p:sldLayoutId id="2147484384" r:id="rId5"/>
    <p:sldLayoutId id="2147484385" r:id="rId6"/>
    <p:sldLayoutId id="2147484387" r:id="rId7"/>
    <p:sldLayoutId id="2147484388" r:id="rId8"/>
    <p:sldLayoutId id="2147484389" r:id="rId9"/>
  </p:sldLayoutIdLst>
  <p:hf hdr="0" ftr="0" dt="0"/>
  <p:txStyles>
    <p:titleStyle>
      <a:lvl1pPr algn="l" defTabSz="319088" rtl="0" eaLnBrk="0" fontAlgn="base" hangingPunct="0">
        <a:lnSpc>
          <a:spcPct val="90000"/>
        </a:lnSpc>
        <a:spcBef>
          <a:spcPct val="0"/>
        </a:spcBef>
        <a:spcAft>
          <a:spcPct val="0"/>
        </a:spcAft>
        <a:defRPr sz="4000" kern="1200" spc="-50">
          <a:solidFill>
            <a:srgbClr val="339C96"/>
          </a:solidFill>
          <a:latin typeface="HelvNeue for IBM Light"/>
          <a:ea typeface="MS PGothic" pitchFamily="34" charset="-128"/>
          <a:cs typeface="HelvNeue for IBM Light"/>
        </a:defRPr>
      </a:lvl1pPr>
      <a:lvl2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2pPr>
      <a:lvl3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3pPr>
      <a:lvl4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4pPr>
      <a:lvl5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5pPr>
      <a:lvl6pPr marL="32141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6pPr>
      <a:lvl7pPr marL="642840"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7pPr>
      <a:lvl8pPr marL="96425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8pPr>
      <a:lvl9pPr marL="128567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9pPr>
    </p:titleStyle>
    <p:bodyStyle>
      <a:lvl1pPr marL="342900" indent="-342900" algn="l" defTabSz="319088" rtl="0" eaLnBrk="0" fontAlgn="base" hangingPunct="0">
        <a:lnSpc>
          <a:spcPct val="150000"/>
        </a:lnSpc>
        <a:spcBef>
          <a:spcPts val="538"/>
        </a:spcBef>
        <a:spcAft>
          <a:spcPct val="0"/>
        </a:spcAft>
        <a:buFont typeface="Arial" pitchFamily="34" charset="0"/>
        <a:defRPr sz="1200" kern="1200">
          <a:solidFill>
            <a:srgbClr val="6D6F71"/>
          </a:solidFill>
          <a:latin typeface="HelvNeue for IBM Light"/>
          <a:ea typeface="MS PGothic" pitchFamily="34" charset="-128"/>
          <a:cs typeface="HelvNeue for IBM Light"/>
        </a:defRPr>
      </a:lvl1pPr>
      <a:lvl2pPr marL="285750" indent="-285750" algn="l" defTabSz="319088" rtl="0" eaLnBrk="0" fontAlgn="base" hangingPunct="0">
        <a:lnSpc>
          <a:spcPct val="150000"/>
        </a:lnSpc>
        <a:spcBef>
          <a:spcPts val="1075"/>
        </a:spcBef>
        <a:spcAft>
          <a:spcPct val="0"/>
        </a:spcAft>
        <a:buClr>
          <a:srgbClr val="2D86BD"/>
        </a:buClr>
        <a:buFont typeface="Wingdings" pitchFamily="2" charset="2"/>
        <a:buChar char="§"/>
        <a:defRPr lang="en-US" sz="1200" kern="1200" dirty="0">
          <a:solidFill>
            <a:srgbClr val="6D6F71"/>
          </a:solidFill>
          <a:latin typeface="HelvNeue for IBM Light"/>
          <a:ea typeface="MS PGothic" pitchFamily="34" charset="-128"/>
          <a:cs typeface="HelvNeue for IBM Light"/>
        </a:defRPr>
      </a:lvl2pPr>
      <a:lvl3pPr marL="455613" indent="-171450" algn="l" defTabSz="319088" rtl="0" eaLnBrk="0" fontAlgn="base" hangingPunct="0">
        <a:lnSpc>
          <a:spcPct val="150000"/>
        </a:lnSpc>
        <a:spcBef>
          <a:spcPts val="900"/>
        </a:spcBef>
        <a:spcAft>
          <a:spcPct val="0"/>
        </a:spcAft>
        <a:buClr>
          <a:srgbClr val="4FFAFF"/>
        </a:buClr>
        <a:buFont typeface="Wingdings" pitchFamily="2" charset="2"/>
        <a:buChar char="§"/>
        <a:tabLst>
          <a:tab pos="971550" algn="l"/>
        </a:tabLst>
        <a:defRPr lang="en-US" sz="1200" kern="1200" dirty="0">
          <a:solidFill>
            <a:srgbClr val="6D6F71"/>
          </a:solidFill>
          <a:latin typeface="HelvNeue for IBM Light"/>
          <a:ea typeface="MS PGothic" pitchFamily="34" charset="-128"/>
          <a:cs typeface="HelvNeue for IBM Light"/>
        </a:defRPr>
      </a:lvl3pPr>
      <a:lvl4pPr marL="573088" indent="-117475" algn="l" defTabSz="319088" rtl="0" eaLnBrk="0" fontAlgn="base" hangingPunct="0">
        <a:lnSpc>
          <a:spcPct val="150000"/>
        </a:lnSpc>
        <a:spcBef>
          <a:spcPct val="20000"/>
        </a:spcBef>
        <a:spcAft>
          <a:spcPct val="0"/>
        </a:spcAft>
        <a:buClr>
          <a:srgbClr val="56B7C4"/>
        </a:buClr>
        <a:buSzPct val="100000"/>
        <a:buFont typeface="Arial" pitchFamily="34" charset="0"/>
        <a:buChar char="•"/>
        <a:defRPr lang="en-US" sz="1200" kern="1200" dirty="0">
          <a:solidFill>
            <a:srgbClr val="6D6F71"/>
          </a:solidFill>
          <a:latin typeface="HelvNeue for IBM Light"/>
          <a:ea typeface="MS PGothic" pitchFamily="34" charset="-128"/>
          <a:cs typeface="HelvNeue for IBM Light"/>
        </a:defRPr>
      </a:lvl4pPr>
      <a:lvl5pPr marL="744538" indent="-144463" algn="l" defTabSz="341313" rtl="0" eaLnBrk="0" fontAlgn="base" hangingPunct="0">
        <a:lnSpc>
          <a:spcPct val="150000"/>
        </a:lnSpc>
        <a:spcBef>
          <a:spcPct val="20000"/>
        </a:spcBef>
        <a:spcAft>
          <a:spcPct val="0"/>
        </a:spcAft>
        <a:buClr>
          <a:srgbClr val="44B2C4"/>
        </a:buClr>
        <a:buFont typeface="Arial" pitchFamily="34" charset="0"/>
        <a:buChar char="–"/>
        <a:defRPr lang="en-US" sz="1200" kern="1200" dirty="0">
          <a:solidFill>
            <a:srgbClr val="6D6F71"/>
          </a:solidFill>
          <a:latin typeface="HelvNeue for IBM Light"/>
          <a:ea typeface="MS PGothic" pitchFamily="34" charset="-128"/>
          <a:cs typeface="HelvNeue for IBM Light"/>
        </a:defRPr>
      </a:lvl5pPr>
      <a:lvl6pPr marL="1767808" indent="-160710" algn="l" defTabSz="321419" rtl="0" eaLnBrk="1" latinLnBrk="0" hangingPunct="1">
        <a:spcBef>
          <a:spcPct val="20000"/>
        </a:spcBef>
        <a:buFont typeface="Arial"/>
        <a:buChar char="•"/>
        <a:defRPr sz="1400" kern="1200">
          <a:solidFill>
            <a:schemeClr val="tx1"/>
          </a:solidFill>
          <a:latin typeface="+mn-lt"/>
          <a:ea typeface="+mn-ea"/>
          <a:cs typeface="+mn-cs"/>
        </a:defRPr>
      </a:lvl6pPr>
      <a:lvl7pPr marL="2089229" indent="-160710" algn="l" defTabSz="321419" rtl="0" eaLnBrk="1" latinLnBrk="0" hangingPunct="1">
        <a:spcBef>
          <a:spcPct val="20000"/>
        </a:spcBef>
        <a:buFont typeface="Arial"/>
        <a:buChar char="•"/>
        <a:defRPr sz="1400" kern="1200">
          <a:solidFill>
            <a:schemeClr val="tx1"/>
          </a:solidFill>
          <a:latin typeface="+mn-lt"/>
          <a:ea typeface="+mn-ea"/>
          <a:cs typeface="+mn-cs"/>
        </a:defRPr>
      </a:lvl7pPr>
      <a:lvl8pPr marL="2410648" indent="-160710" algn="l" defTabSz="321419" rtl="0" eaLnBrk="1" latinLnBrk="0" hangingPunct="1">
        <a:spcBef>
          <a:spcPct val="20000"/>
        </a:spcBef>
        <a:buFont typeface="Arial"/>
        <a:buChar char="•"/>
        <a:defRPr sz="1400" kern="1200">
          <a:solidFill>
            <a:schemeClr val="tx1"/>
          </a:solidFill>
          <a:latin typeface="+mn-lt"/>
          <a:ea typeface="+mn-ea"/>
          <a:cs typeface="+mn-cs"/>
        </a:defRPr>
      </a:lvl8pPr>
      <a:lvl9pPr marL="2732068" indent="-160710" algn="l" defTabSz="321419"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21419" rtl="0" eaLnBrk="1" latinLnBrk="0" hangingPunct="1">
        <a:defRPr sz="1300" kern="1200">
          <a:solidFill>
            <a:schemeClr val="tx1"/>
          </a:solidFill>
          <a:latin typeface="+mn-lt"/>
          <a:ea typeface="+mn-ea"/>
          <a:cs typeface="+mn-cs"/>
        </a:defRPr>
      </a:lvl1pPr>
      <a:lvl2pPr marL="321419" algn="l" defTabSz="321419" rtl="0" eaLnBrk="1" latinLnBrk="0" hangingPunct="1">
        <a:defRPr sz="1300" kern="1200">
          <a:solidFill>
            <a:schemeClr val="tx1"/>
          </a:solidFill>
          <a:latin typeface="+mn-lt"/>
          <a:ea typeface="+mn-ea"/>
          <a:cs typeface="+mn-cs"/>
        </a:defRPr>
      </a:lvl2pPr>
      <a:lvl3pPr marL="642840" algn="l" defTabSz="321419" rtl="0" eaLnBrk="1" latinLnBrk="0" hangingPunct="1">
        <a:defRPr sz="1300" kern="1200">
          <a:solidFill>
            <a:schemeClr val="tx1"/>
          </a:solidFill>
          <a:latin typeface="+mn-lt"/>
          <a:ea typeface="+mn-ea"/>
          <a:cs typeface="+mn-cs"/>
        </a:defRPr>
      </a:lvl3pPr>
      <a:lvl4pPr marL="964259" algn="l" defTabSz="321419" rtl="0" eaLnBrk="1" latinLnBrk="0" hangingPunct="1">
        <a:defRPr sz="1300" kern="1200">
          <a:solidFill>
            <a:schemeClr val="tx1"/>
          </a:solidFill>
          <a:latin typeface="+mn-lt"/>
          <a:ea typeface="+mn-ea"/>
          <a:cs typeface="+mn-cs"/>
        </a:defRPr>
      </a:lvl4pPr>
      <a:lvl5pPr marL="1285679" algn="l" defTabSz="321419" rtl="0" eaLnBrk="1" latinLnBrk="0" hangingPunct="1">
        <a:defRPr sz="1300" kern="1200">
          <a:solidFill>
            <a:schemeClr val="tx1"/>
          </a:solidFill>
          <a:latin typeface="+mn-lt"/>
          <a:ea typeface="+mn-ea"/>
          <a:cs typeface="+mn-cs"/>
        </a:defRPr>
      </a:lvl5pPr>
      <a:lvl6pPr marL="1607099" algn="l" defTabSz="321419" rtl="0" eaLnBrk="1" latinLnBrk="0" hangingPunct="1">
        <a:defRPr sz="1300" kern="1200">
          <a:solidFill>
            <a:schemeClr val="tx1"/>
          </a:solidFill>
          <a:latin typeface="+mn-lt"/>
          <a:ea typeface="+mn-ea"/>
          <a:cs typeface="+mn-cs"/>
        </a:defRPr>
      </a:lvl6pPr>
      <a:lvl7pPr marL="1928519" algn="l" defTabSz="321419" rtl="0" eaLnBrk="1" latinLnBrk="0" hangingPunct="1">
        <a:defRPr sz="1300" kern="1200">
          <a:solidFill>
            <a:schemeClr val="tx1"/>
          </a:solidFill>
          <a:latin typeface="+mn-lt"/>
          <a:ea typeface="+mn-ea"/>
          <a:cs typeface="+mn-cs"/>
        </a:defRPr>
      </a:lvl7pPr>
      <a:lvl8pPr marL="2249938" algn="l" defTabSz="321419" rtl="0" eaLnBrk="1" latinLnBrk="0" hangingPunct="1">
        <a:defRPr sz="1300" kern="1200">
          <a:solidFill>
            <a:schemeClr val="tx1"/>
          </a:solidFill>
          <a:latin typeface="+mn-lt"/>
          <a:ea typeface="+mn-ea"/>
          <a:cs typeface="+mn-cs"/>
        </a:defRPr>
      </a:lvl8pPr>
      <a:lvl9pPr marL="2571358" algn="l" defTabSz="321419"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hyperlink" Target="http://www.biminteroperabilitytools.com/" TargetMode="External"/><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67.emf"/></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16.xml"/><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hyperlink" Target="http://www.omniclass.org/" TargetMode="External"/><Relationship Id="rId3" Type="http://schemas.openxmlformats.org/officeDocument/2006/relationships/hyperlink" Target="mailto:kpark@us.ibm.com" TargetMode="External"/><Relationship Id="rId7" Type="http://schemas.openxmlformats.org/officeDocument/2006/relationships/image" Target="../media/image23.png"/><Relationship Id="rId12" Type="http://schemas.openxmlformats.org/officeDocument/2006/relationships/hyperlink" Target="http://www.wbdg.org/resources/cobie.php" TargetMode="External"/><Relationship Id="rId2" Type="http://schemas.openxmlformats.org/officeDocument/2006/relationships/hyperlink" Target="http://buildingsmartalliance.org/index.php/newsevents/proceedings/cobie2011challenge" TargetMode="External"/><Relationship Id="rId1" Type="http://schemas.openxmlformats.org/officeDocument/2006/relationships/slideLayout" Target="../slideLayouts/slideLayout6.xml"/><Relationship Id="rId6" Type="http://schemas.openxmlformats.org/officeDocument/2006/relationships/hyperlink" Target="https://www.ibm.com/developerworks/community/wikis/home?lang=en#!/wiki/IBM%20Maximo%20Asset%20Management/page/Maximo%20BIM%20Forge%20Viewer%20PlugIn" TargetMode="External"/><Relationship Id="rId11" Type="http://schemas.openxmlformats.org/officeDocument/2006/relationships/hyperlink" Target="http://www.gbxml.org/" TargetMode="External"/><Relationship Id="rId5" Type="http://schemas.openxmlformats.org/officeDocument/2006/relationships/hyperlink" Target="mailto:Doug.wood@wipro.com" TargetMode="External"/><Relationship Id="rId10" Type="http://schemas.openxmlformats.org/officeDocument/2006/relationships/hyperlink" Target="http://www.iai-tech.org/ifc/IFC2x4/beta3/html/index.htm" TargetMode="External"/><Relationship Id="rId4" Type="http://schemas.openxmlformats.org/officeDocument/2006/relationships/hyperlink" Target="mailto:kwoodbur@us.ibm.com" TargetMode="External"/><Relationship Id="rId9" Type="http://schemas.openxmlformats.org/officeDocument/2006/relationships/image" Target="../media/image92.pn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1.tif"/><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3.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ubtitle 6"/>
          <p:cNvSpPr>
            <a:spLocks noGrp="1"/>
          </p:cNvSpPr>
          <p:nvPr>
            <p:ph type="subTitle" idx="1"/>
          </p:nvPr>
        </p:nvSpPr>
        <p:spPr>
          <a:xfrm>
            <a:off x="0" y="4808917"/>
            <a:ext cx="3453055" cy="447675"/>
          </a:xfrm>
          <a:extLst>
            <a:ext uri="{FAA26D3D-D897-4be2-8F04-BA451C77F1D7}">
              <ma14:placeholderFlag xmlns:ma14="http://schemas.microsoft.com/office/mac/drawingml/2011/main" xmlns="" val="1"/>
            </a:ext>
          </a:extLst>
        </p:spPr>
        <p:txBody>
          <a:bodyPr/>
          <a:lstStyle/>
          <a:p>
            <a:r>
              <a:rPr lang="en-US" altLang="en-US" dirty="0">
                <a:latin typeface="HelvNeue for IBM" charset="0"/>
              </a:rPr>
              <a:t>Revit to Maximo</a:t>
            </a:r>
            <a:endParaRPr altLang="en-US" dirty="0">
              <a:latin typeface="HelvNeue for IBM" charset="0"/>
            </a:endParaRPr>
          </a:p>
        </p:txBody>
      </p:sp>
      <p:sp>
        <p:nvSpPr>
          <p:cNvPr id="6" name="Title 5"/>
          <p:cNvSpPr>
            <a:spLocks noGrp="1"/>
          </p:cNvSpPr>
          <p:nvPr>
            <p:ph type="title"/>
          </p:nvPr>
        </p:nvSpPr>
        <p:spPr>
          <a:xfrm>
            <a:off x="88308" y="282306"/>
            <a:ext cx="6335739" cy="835025"/>
          </a:xfrm>
        </p:spPr>
        <p:txBody>
          <a:bodyPr/>
          <a:lstStyle/>
          <a:p>
            <a:pPr>
              <a:defRPr/>
            </a:pPr>
            <a:r>
              <a:rPr lang="en-US" dirty="0">
                <a:ea typeface="ＭＳ Ｐゴシック" charset="0"/>
              </a:rPr>
              <a:t>IBM Internet of Things</a:t>
            </a:r>
          </a:p>
        </p:txBody>
      </p:sp>
      <p:sp>
        <p:nvSpPr>
          <p:cNvPr id="4" name="Subtitle 6"/>
          <p:cNvSpPr txBox="1">
            <a:spLocks/>
          </p:cNvSpPr>
          <p:nvPr/>
        </p:nvSpPr>
        <p:spPr bwMode="auto">
          <a:xfrm>
            <a:off x="0" y="5166737"/>
            <a:ext cx="1688831" cy="32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Autofit/>
          </a:bodyPr>
          <a:lstStyle>
            <a:lvl1pPr marL="0" indent="0" algn="l" defTabSz="319088" rtl="0" eaLnBrk="0" fontAlgn="base" hangingPunct="0">
              <a:lnSpc>
                <a:spcPct val="150000"/>
              </a:lnSpc>
              <a:spcBef>
                <a:spcPts val="538"/>
              </a:spcBef>
              <a:spcAft>
                <a:spcPct val="0"/>
              </a:spcAft>
              <a:buFont typeface="Arial" pitchFamily="34" charset="0"/>
              <a:buNone/>
              <a:defRPr lang="en-US" sz="2300" b="1" i="0" kern="1200" dirty="0">
                <a:solidFill>
                  <a:srgbClr val="6D6F71"/>
                </a:solidFill>
                <a:latin typeface="HelvNeue for IBM"/>
                <a:ea typeface="MS PGothic" pitchFamily="34" charset="-128"/>
                <a:cs typeface="HelvNeue for IBM"/>
              </a:defRPr>
            </a:lvl1pPr>
            <a:lvl2pPr marL="285750" indent="-285750" algn="l" defTabSz="319088" rtl="0" eaLnBrk="0" fontAlgn="base" hangingPunct="0">
              <a:lnSpc>
                <a:spcPct val="150000"/>
              </a:lnSpc>
              <a:spcBef>
                <a:spcPts val="1075"/>
              </a:spcBef>
              <a:spcAft>
                <a:spcPct val="0"/>
              </a:spcAft>
              <a:buClr>
                <a:srgbClr val="2D86BD"/>
              </a:buClr>
              <a:buFont typeface="Wingdings" pitchFamily="2" charset="2"/>
              <a:buChar char="§"/>
              <a:defRPr lang="en-US" sz="1200" kern="1200" dirty="0">
                <a:solidFill>
                  <a:srgbClr val="6D6F71"/>
                </a:solidFill>
                <a:latin typeface="HelvNeue for IBM Light"/>
                <a:ea typeface="MS PGothic" pitchFamily="34" charset="-128"/>
                <a:cs typeface="HelvNeue for IBM Light"/>
              </a:defRPr>
            </a:lvl2pPr>
            <a:lvl3pPr marL="455613" indent="-171450" algn="l" defTabSz="319088" rtl="0" eaLnBrk="0" fontAlgn="base" hangingPunct="0">
              <a:lnSpc>
                <a:spcPct val="150000"/>
              </a:lnSpc>
              <a:spcBef>
                <a:spcPts val="900"/>
              </a:spcBef>
              <a:spcAft>
                <a:spcPct val="0"/>
              </a:spcAft>
              <a:buClr>
                <a:srgbClr val="4FFAFF"/>
              </a:buClr>
              <a:buFont typeface="Wingdings" pitchFamily="2" charset="2"/>
              <a:buChar char="§"/>
              <a:tabLst>
                <a:tab pos="971550" algn="l"/>
              </a:tabLst>
              <a:defRPr lang="en-US" sz="1200" kern="1200" dirty="0">
                <a:solidFill>
                  <a:srgbClr val="6D6F71"/>
                </a:solidFill>
                <a:latin typeface="HelvNeue for IBM Light"/>
                <a:ea typeface="MS PGothic" pitchFamily="34" charset="-128"/>
                <a:cs typeface="HelvNeue for IBM Light"/>
              </a:defRPr>
            </a:lvl3pPr>
            <a:lvl4pPr marL="573088" indent="-117475" algn="l" defTabSz="319088" rtl="0" eaLnBrk="0" fontAlgn="base" hangingPunct="0">
              <a:lnSpc>
                <a:spcPct val="150000"/>
              </a:lnSpc>
              <a:spcBef>
                <a:spcPct val="20000"/>
              </a:spcBef>
              <a:spcAft>
                <a:spcPct val="0"/>
              </a:spcAft>
              <a:buClr>
                <a:srgbClr val="56B7C4"/>
              </a:buClr>
              <a:buSzPct val="100000"/>
              <a:buFont typeface="Arial" pitchFamily="34" charset="0"/>
              <a:buChar char="•"/>
              <a:defRPr lang="en-US" sz="1200" kern="1200" dirty="0">
                <a:solidFill>
                  <a:srgbClr val="6D6F71"/>
                </a:solidFill>
                <a:latin typeface="HelvNeue for IBM Light"/>
                <a:ea typeface="MS PGothic" pitchFamily="34" charset="-128"/>
                <a:cs typeface="HelvNeue for IBM Light"/>
              </a:defRPr>
            </a:lvl4pPr>
            <a:lvl5pPr marL="744538" indent="-144463" algn="l" defTabSz="341313" rtl="0" eaLnBrk="0" fontAlgn="base" hangingPunct="0">
              <a:lnSpc>
                <a:spcPct val="150000"/>
              </a:lnSpc>
              <a:spcBef>
                <a:spcPct val="20000"/>
              </a:spcBef>
              <a:spcAft>
                <a:spcPct val="0"/>
              </a:spcAft>
              <a:buClr>
                <a:srgbClr val="44B2C4"/>
              </a:buClr>
              <a:buFont typeface="Arial" pitchFamily="34" charset="0"/>
              <a:buChar char="–"/>
              <a:defRPr lang="en-US" sz="1200" kern="1200" dirty="0">
                <a:solidFill>
                  <a:srgbClr val="6D6F71"/>
                </a:solidFill>
                <a:latin typeface="HelvNeue for IBM Light"/>
                <a:ea typeface="MS PGothic" pitchFamily="34" charset="-128"/>
                <a:cs typeface="HelvNeue for IBM Light"/>
              </a:defRPr>
            </a:lvl5pPr>
            <a:lvl6pPr marL="1767808" indent="-160710" algn="l" defTabSz="321419" rtl="0" eaLnBrk="1" latinLnBrk="0" hangingPunct="1">
              <a:spcBef>
                <a:spcPct val="20000"/>
              </a:spcBef>
              <a:buFont typeface="Arial"/>
              <a:buChar char="•"/>
              <a:defRPr sz="1400" kern="1200">
                <a:solidFill>
                  <a:schemeClr val="tx1"/>
                </a:solidFill>
                <a:latin typeface="+mn-lt"/>
                <a:ea typeface="+mn-ea"/>
                <a:cs typeface="+mn-cs"/>
              </a:defRPr>
            </a:lvl6pPr>
            <a:lvl7pPr marL="2089229" indent="-160710" algn="l" defTabSz="321419" rtl="0" eaLnBrk="1" latinLnBrk="0" hangingPunct="1">
              <a:spcBef>
                <a:spcPct val="20000"/>
              </a:spcBef>
              <a:buFont typeface="Arial"/>
              <a:buChar char="•"/>
              <a:defRPr sz="1400" kern="1200">
                <a:solidFill>
                  <a:schemeClr val="tx1"/>
                </a:solidFill>
                <a:latin typeface="+mn-lt"/>
                <a:ea typeface="+mn-ea"/>
                <a:cs typeface="+mn-cs"/>
              </a:defRPr>
            </a:lvl7pPr>
            <a:lvl8pPr marL="2410648" indent="-160710" algn="l" defTabSz="321419" rtl="0" eaLnBrk="1" latinLnBrk="0" hangingPunct="1">
              <a:spcBef>
                <a:spcPct val="20000"/>
              </a:spcBef>
              <a:buFont typeface="Arial"/>
              <a:buChar char="•"/>
              <a:defRPr sz="1400" kern="1200">
                <a:solidFill>
                  <a:schemeClr val="tx1"/>
                </a:solidFill>
                <a:latin typeface="+mn-lt"/>
                <a:ea typeface="+mn-ea"/>
                <a:cs typeface="+mn-cs"/>
              </a:defRPr>
            </a:lvl8pPr>
            <a:lvl9pPr marL="2732068" indent="-160710" algn="l" defTabSz="321419" rtl="0" eaLnBrk="1" latinLnBrk="0" hangingPunct="1">
              <a:spcBef>
                <a:spcPct val="20000"/>
              </a:spcBef>
              <a:buFont typeface="Arial"/>
              <a:buChar char="•"/>
              <a:defRPr sz="1400" kern="1200">
                <a:solidFill>
                  <a:schemeClr val="tx1"/>
                </a:solidFill>
                <a:latin typeface="+mn-lt"/>
                <a:ea typeface="+mn-ea"/>
                <a:cs typeface="+mn-cs"/>
              </a:defRPr>
            </a:lvl9pPr>
          </a:lstStyle>
          <a:p>
            <a:r>
              <a:rPr lang="en-US" altLang="en-US" sz="1800" dirty="0">
                <a:latin typeface="HelvNeue for IBM" charset="0"/>
              </a:rPr>
              <a:t>Doug Wood</a:t>
            </a:r>
          </a:p>
        </p:txBody>
      </p:sp>
      <p:sp>
        <p:nvSpPr>
          <p:cNvPr id="5" name="Subtitle 6"/>
          <p:cNvSpPr txBox="1">
            <a:spLocks/>
          </p:cNvSpPr>
          <p:nvPr/>
        </p:nvSpPr>
        <p:spPr bwMode="auto">
          <a:xfrm>
            <a:off x="0" y="5498844"/>
            <a:ext cx="2835706"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Autofit/>
          </a:bodyPr>
          <a:lstStyle>
            <a:lvl1pPr marL="0" indent="0" algn="l" defTabSz="319088" rtl="0" eaLnBrk="0" fontAlgn="base" hangingPunct="0">
              <a:lnSpc>
                <a:spcPct val="150000"/>
              </a:lnSpc>
              <a:spcBef>
                <a:spcPts val="538"/>
              </a:spcBef>
              <a:spcAft>
                <a:spcPct val="0"/>
              </a:spcAft>
              <a:buFont typeface="Arial" pitchFamily="34" charset="0"/>
              <a:buNone/>
              <a:defRPr lang="en-US" sz="2300" b="1" i="0" kern="1200" dirty="0">
                <a:solidFill>
                  <a:srgbClr val="6D6F71"/>
                </a:solidFill>
                <a:latin typeface="HelvNeue for IBM"/>
                <a:ea typeface="MS PGothic" pitchFamily="34" charset="-128"/>
                <a:cs typeface="HelvNeue for IBM"/>
              </a:defRPr>
            </a:lvl1pPr>
            <a:lvl2pPr marL="285750" indent="-285750" algn="l" defTabSz="319088" rtl="0" eaLnBrk="0" fontAlgn="base" hangingPunct="0">
              <a:lnSpc>
                <a:spcPct val="150000"/>
              </a:lnSpc>
              <a:spcBef>
                <a:spcPts val="1075"/>
              </a:spcBef>
              <a:spcAft>
                <a:spcPct val="0"/>
              </a:spcAft>
              <a:buClr>
                <a:srgbClr val="2D86BD"/>
              </a:buClr>
              <a:buFont typeface="Wingdings" pitchFamily="2" charset="2"/>
              <a:buChar char="§"/>
              <a:defRPr lang="en-US" sz="1200" kern="1200" dirty="0">
                <a:solidFill>
                  <a:srgbClr val="6D6F71"/>
                </a:solidFill>
                <a:latin typeface="HelvNeue for IBM Light"/>
                <a:ea typeface="MS PGothic" pitchFamily="34" charset="-128"/>
                <a:cs typeface="HelvNeue for IBM Light"/>
              </a:defRPr>
            </a:lvl2pPr>
            <a:lvl3pPr marL="455613" indent="-171450" algn="l" defTabSz="319088" rtl="0" eaLnBrk="0" fontAlgn="base" hangingPunct="0">
              <a:lnSpc>
                <a:spcPct val="150000"/>
              </a:lnSpc>
              <a:spcBef>
                <a:spcPts val="900"/>
              </a:spcBef>
              <a:spcAft>
                <a:spcPct val="0"/>
              </a:spcAft>
              <a:buClr>
                <a:srgbClr val="4FFAFF"/>
              </a:buClr>
              <a:buFont typeface="Wingdings" pitchFamily="2" charset="2"/>
              <a:buChar char="§"/>
              <a:tabLst>
                <a:tab pos="971550" algn="l"/>
              </a:tabLst>
              <a:defRPr lang="en-US" sz="1200" kern="1200" dirty="0">
                <a:solidFill>
                  <a:srgbClr val="6D6F71"/>
                </a:solidFill>
                <a:latin typeface="HelvNeue for IBM Light"/>
                <a:ea typeface="MS PGothic" pitchFamily="34" charset="-128"/>
                <a:cs typeface="HelvNeue for IBM Light"/>
              </a:defRPr>
            </a:lvl3pPr>
            <a:lvl4pPr marL="573088" indent="-117475" algn="l" defTabSz="319088" rtl="0" eaLnBrk="0" fontAlgn="base" hangingPunct="0">
              <a:lnSpc>
                <a:spcPct val="150000"/>
              </a:lnSpc>
              <a:spcBef>
                <a:spcPct val="20000"/>
              </a:spcBef>
              <a:spcAft>
                <a:spcPct val="0"/>
              </a:spcAft>
              <a:buClr>
                <a:srgbClr val="56B7C4"/>
              </a:buClr>
              <a:buSzPct val="100000"/>
              <a:buFont typeface="Arial" pitchFamily="34" charset="0"/>
              <a:buChar char="•"/>
              <a:defRPr lang="en-US" sz="1200" kern="1200" dirty="0">
                <a:solidFill>
                  <a:srgbClr val="6D6F71"/>
                </a:solidFill>
                <a:latin typeface="HelvNeue for IBM Light"/>
                <a:ea typeface="MS PGothic" pitchFamily="34" charset="-128"/>
                <a:cs typeface="HelvNeue for IBM Light"/>
              </a:defRPr>
            </a:lvl4pPr>
            <a:lvl5pPr marL="744538" indent="-144463" algn="l" defTabSz="341313" rtl="0" eaLnBrk="0" fontAlgn="base" hangingPunct="0">
              <a:lnSpc>
                <a:spcPct val="150000"/>
              </a:lnSpc>
              <a:spcBef>
                <a:spcPct val="20000"/>
              </a:spcBef>
              <a:spcAft>
                <a:spcPct val="0"/>
              </a:spcAft>
              <a:buClr>
                <a:srgbClr val="44B2C4"/>
              </a:buClr>
              <a:buFont typeface="Arial" pitchFamily="34" charset="0"/>
              <a:buChar char="–"/>
              <a:defRPr lang="en-US" sz="1200" kern="1200" dirty="0">
                <a:solidFill>
                  <a:srgbClr val="6D6F71"/>
                </a:solidFill>
                <a:latin typeface="HelvNeue for IBM Light"/>
                <a:ea typeface="MS PGothic" pitchFamily="34" charset="-128"/>
                <a:cs typeface="HelvNeue for IBM Light"/>
              </a:defRPr>
            </a:lvl5pPr>
            <a:lvl6pPr marL="1767808" indent="-160710" algn="l" defTabSz="321419" rtl="0" eaLnBrk="1" latinLnBrk="0" hangingPunct="1">
              <a:spcBef>
                <a:spcPct val="20000"/>
              </a:spcBef>
              <a:buFont typeface="Arial"/>
              <a:buChar char="•"/>
              <a:defRPr sz="1400" kern="1200">
                <a:solidFill>
                  <a:schemeClr val="tx1"/>
                </a:solidFill>
                <a:latin typeface="+mn-lt"/>
                <a:ea typeface="+mn-ea"/>
                <a:cs typeface="+mn-cs"/>
              </a:defRPr>
            </a:lvl6pPr>
            <a:lvl7pPr marL="2089229" indent="-160710" algn="l" defTabSz="321419" rtl="0" eaLnBrk="1" latinLnBrk="0" hangingPunct="1">
              <a:spcBef>
                <a:spcPct val="20000"/>
              </a:spcBef>
              <a:buFont typeface="Arial"/>
              <a:buChar char="•"/>
              <a:defRPr sz="1400" kern="1200">
                <a:solidFill>
                  <a:schemeClr val="tx1"/>
                </a:solidFill>
                <a:latin typeface="+mn-lt"/>
                <a:ea typeface="+mn-ea"/>
                <a:cs typeface="+mn-cs"/>
              </a:defRPr>
            </a:lvl7pPr>
            <a:lvl8pPr marL="2410648" indent="-160710" algn="l" defTabSz="321419" rtl="0" eaLnBrk="1" latinLnBrk="0" hangingPunct="1">
              <a:spcBef>
                <a:spcPct val="20000"/>
              </a:spcBef>
              <a:buFont typeface="Arial"/>
              <a:buChar char="•"/>
              <a:defRPr sz="1400" kern="1200">
                <a:solidFill>
                  <a:schemeClr val="tx1"/>
                </a:solidFill>
                <a:latin typeface="+mn-lt"/>
                <a:ea typeface="+mn-ea"/>
                <a:cs typeface="+mn-cs"/>
              </a:defRPr>
            </a:lvl8pPr>
            <a:lvl9pPr marL="2732068" indent="-160710" algn="l" defTabSz="321419" rtl="0" eaLnBrk="1" latinLnBrk="0" hangingPunct="1">
              <a:spcBef>
                <a:spcPct val="20000"/>
              </a:spcBef>
              <a:buFont typeface="Arial"/>
              <a:buChar char="•"/>
              <a:defRPr sz="1400" kern="1200">
                <a:solidFill>
                  <a:schemeClr val="tx1"/>
                </a:solidFill>
                <a:latin typeface="+mn-lt"/>
                <a:ea typeface="+mn-ea"/>
                <a:cs typeface="+mn-cs"/>
              </a:defRPr>
            </a:lvl9pPr>
          </a:lstStyle>
          <a:p>
            <a:r>
              <a:rPr lang="en-US" altLang="en-US" sz="1600" dirty="0">
                <a:latin typeface="HelvNeue for IBM" charset="0"/>
              </a:rPr>
              <a:t>Doug.wood@wipro.com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8583" y="2766945"/>
            <a:ext cx="2572788" cy="3873636"/>
          </a:xfrm>
          <a:prstGeom prst="rect">
            <a:avLst/>
          </a:prstGeom>
          <a:ln w="19050">
            <a:solidFill>
              <a:schemeClr val="bg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1093" y="4735308"/>
            <a:ext cx="2857490" cy="1905273"/>
          </a:xfrm>
          <a:prstGeom prst="rect">
            <a:avLst/>
          </a:prstGeom>
          <a:ln w="25400">
            <a:solidFill>
              <a:schemeClr val="bg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231" y="2373696"/>
            <a:ext cx="3507481" cy="2330068"/>
          </a:xfrm>
          <a:prstGeom prst="rect">
            <a:avLst/>
          </a:prstGeom>
          <a:ln w="19050">
            <a:solidFill>
              <a:schemeClr val="bg1"/>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5712" y="1117331"/>
            <a:ext cx="2412871" cy="3586432"/>
          </a:xfrm>
          <a:prstGeom prst="rect">
            <a:avLst/>
          </a:prstGeom>
          <a:ln w="19050">
            <a:solidFill>
              <a:schemeClr val="bg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Export from Revit</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10</a:t>
            </a:fld>
            <a:endParaRPr lang="en-US"/>
          </a:p>
        </p:txBody>
      </p:sp>
    </p:spTree>
    <p:extLst>
      <p:ext uri="{BB962C8B-B14F-4D97-AF65-F5344CB8AC3E}">
        <p14:creationId xmlns:p14="http://schemas.microsoft.com/office/powerpoint/2010/main" val="3876099183"/>
      </p:ext>
    </p:extLst>
  </p:cSld>
  <p:clrMapOvr>
    <a:masterClrMapping/>
  </p:clrMapOvr>
  <p:transition>
    <p:zoom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782594" y="5285471"/>
            <a:ext cx="1976199" cy="84266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Revit </a:t>
            </a:r>
            <a:r>
              <a:rPr lang="en-US" dirty="0" err="1"/>
              <a:t>COBie</a:t>
            </a:r>
            <a:r>
              <a:rPr lang="en-US" dirty="0"/>
              <a:t> Export</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11</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0870"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5400000">
            <a:off x="1556834" y="3913409"/>
            <a:ext cx="423619"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4" y="3430608"/>
            <a:ext cx="13946" cy="1106909"/>
          </a:xfrm>
          <a:prstGeom prst="bentConnector3">
            <a:avLst>
              <a:gd name="adj1" fmla="val 173918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0162" y="5188293"/>
            <a:ext cx="476963"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Forge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38608" y="5164062"/>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61" name="Picture 60"/>
          <p:cNvPicPr>
            <a:picLocks noChangeAspect="1"/>
          </p:cNvPicPr>
          <p:nvPr/>
        </p:nvPicPr>
        <p:blipFill>
          <a:blip r:embed="rId4"/>
          <a:stretch>
            <a:fillRect/>
          </a:stretch>
        </p:blipFill>
        <p:spPr>
          <a:xfrm>
            <a:off x="6491935" y="2683361"/>
            <a:ext cx="306653" cy="306653"/>
          </a:xfrm>
          <a:prstGeom prst="rect">
            <a:avLst/>
          </a:prstGeom>
        </p:spPr>
      </p:pic>
      <p:pic>
        <p:nvPicPr>
          <p:cNvPr id="62" name="Picture 61"/>
          <p:cNvPicPr>
            <a:picLocks noChangeAspect="1"/>
          </p:cNvPicPr>
          <p:nvPr/>
        </p:nvPicPr>
        <p:blipFill>
          <a:blip r:embed="rId4"/>
          <a:stretch>
            <a:fillRect/>
          </a:stretch>
        </p:blipFill>
        <p:spPr>
          <a:xfrm>
            <a:off x="6491935" y="4643159"/>
            <a:ext cx="306653" cy="306653"/>
          </a:xfrm>
          <a:prstGeom prst="rect">
            <a:avLst/>
          </a:prstGeom>
        </p:spPr>
      </p:pic>
      <p:pic>
        <p:nvPicPr>
          <p:cNvPr id="66" name="Picture 65"/>
          <p:cNvPicPr>
            <a:picLocks noChangeAspect="1"/>
          </p:cNvPicPr>
          <p:nvPr/>
        </p:nvPicPr>
        <p:blipFill>
          <a:blip r:embed="rId4"/>
          <a:stretch>
            <a:fillRect/>
          </a:stretch>
        </p:blipFill>
        <p:spPr>
          <a:xfrm>
            <a:off x="6491935" y="3610664"/>
            <a:ext cx="306653" cy="306653"/>
          </a:xfrm>
          <a:prstGeom prst="rect">
            <a:avLst/>
          </a:prstGeom>
        </p:spPr>
      </p:pic>
      <p:pic>
        <p:nvPicPr>
          <p:cNvPr id="67" name="Picture 66"/>
          <p:cNvPicPr>
            <a:picLocks noChangeAspect="1"/>
          </p:cNvPicPr>
          <p:nvPr/>
        </p:nvPicPr>
        <p:blipFill>
          <a:blip r:embed="rId4"/>
          <a:stretch>
            <a:fillRect/>
          </a:stretch>
        </p:blipFill>
        <p:spPr>
          <a:xfrm>
            <a:off x="6488808" y="1511415"/>
            <a:ext cx="306653" cy="306653"/>
          </a:xfrm>
          <a:prstGeom prst="rect">
            <a:avLst/>
          </a:prstGeom>
        </p:spPr>
      </p:pic>
      <p:sp>
        <p:nvSpPr>
          <p:cNvPr id="68" name="Flowchart: Document 67"/>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9" name="Picture 68"/>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2684181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 the right toolkit</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12</a:t>
            </a:fld>
            <a:endParaRPr lang="en-US" altLang="en-US"/>
          </a:p>
        </p:txBody>
      </p:sp>
      <p:pic>
        <p:nvPicPr>
          <p:cNvPr id="7" name="Picture 6"/>
          <p:cNvPicPr>
            <a:picLocks noChangeAspect="1"/>
          </p:cNvPicPr>
          <p:nvPr/>
        </p:nvPicPr>
        <p:blipFill>
          <a:blip r:embed="rId2"/>
          <a:stretch>
            <a:fillRect/>
          </a:stretch>
        </p:blipFill>
        <p:spPr>
          <a:xfrm>
            <a:off x="351064" y="4775426"/>
            <a:ext cx="8629650" cy="1323975"/>
          </a:xfrm>
          <a:prstGeom prst="rect">
            <a:avLst/>
          </a:prstGeom>
        </p:spPr>
      </p:pic>
      <p:sp>
        <p:nvSpPr>
          <p:cNvPr id="2" name="Rectangle 1"/>
          <p:cNvSpPr/>
          <p:nvPr/>
        </p:nvSpPr>
        <p:spPr>
          <a:xfrm>
            <a:off x="277585" y="467360"/>
            <a:ext cx="7013121" cy="1477328"/>
          </a:xfrm>
          <a:prstGeom prst="rect">
            <a:avLst/>
          </a:prstGeom>
        </p:spPr>
        <p:txBody>
          <a:bodyPr wrap="square">
            <a:spAutoFit/>
          </a:bodyPr>
          <a:lstStyle/>
          <a:p>
            <a:r>
              <a:rPr lang="en-US" dirty="0">
                <a:hlinkClick r:id="rId3"/>
              </a:rPr>
              <a:t>http://www.biminteroperabilitytools.com/</a:t>
            </a:r>
            <a:endParaRPr lang="en-US" dirty="0"/>
          </a:p>
          <a:p>
            <a:endParaRPr lang="en-US" dirty="0"/>
          </a:p>
          <a:p>
            <a:endParaRPr lang="en-US" dirty="0"/>
          </a:p>
        </p:txBody>
      </p:sp>
      <p:pic>
        <p:nvPicPr>
          <p:cNvPr id="3" name="Picture 2"/>
          <p:cNvPicPr>
            <a:picLocks noChangeAspect="1"/>
          </p:cNvPicPr>
          <p:nvPr/>
        </p:nvPicPr>
        <p:blipFill>
          <a:blip r:embed="rId4"/>
          <a:stretch>
            <a:fillRect/>
          </a:stretch>
        </p:blipFill>
        <p:spPr>
          <a:xfrm>
            <a:off x="457199" y="1091522"/>
            <a:ext cx="5638119" cy="3247967"/>
          </a:xfrm>
          <a:prstGeom prst="rect">
            <a:avLst/>
          </a:prstGeom>
        </p:spPr>
      </p:pic>
      <p:sp>
        <p:nvSpPr>
          <p:cNvPr id="6" name="TextBox 5"/>
          <p:cNvSpPr txBox="1"/>
          <p:nvPr/>
        </p:nvSpPr>
        <p:spPr>
          <a:xfrm>
            <a:off x="322488" y="4425043"/>
            <a:ext cx="8686801" cy="369332"/>
          </a:xfrm>
          <a:prstGeom prst="rect">
            <a:avLst/>
          </a:prstGeom>
          <a:noFill/>
        </p:spPr>
        <p:txBody>
          <a:bodyPr wrap="square" rtlCol="0">
            <a:spAutoFit/>
          </a:bodyPr>
          <a:lstStyle/>
          <a:p>
            <a:r>
              <a:rPr lang="en-US" sz="1800" dirty="0"/>
              <a:t>Version 2.0 icons are different from previous version so you can tell what is installed</a:t>
            </a:r>
          </a:p>
        </p:txBody>
      </p:sp>
      <p:sp>
        <p:nvSpPr>
          <p:cNvPr id="8" name="TextBox 7"/>
          <p:cNvSpPr txBox="1"/>
          <p:nvPr/>
        </p:nvSpPr>
        <p:spPr>
          <a:xfrm>
            <a:off x="6095318" y="2030242"/>
            <a:ext cx="2885396" cy="954107"/>
          </a:xfrm>
          <a:prstGeom prst="rect">
            <a:avLst/>
          </a:prstGeom>
          <a:noFill/>
        </p:spPr>
        <p:txBody>
          <a:bodyPr wrap="square" rtlCol="0">
            <a:spAutoFit/>
          </a:bodyPr>
          <a:lstStyle/>
          <a:p>
            <a:r>
              <a:rPr lang="en-US" sz="1400" dirty="0"/>
              <a:t>Revit includes free add-in toolkits to validate that the model is COBie compliant, and to extract COBie data from the model</a:t>
            </a:r>
          </a:p>
        </p:txBody>
      </p:sp>
    </p:spTree>
    <p:extLst>
      <p:ext uri="{BB962C8B-B14F-4D97-AF65-F5344CB8AC3E}">
        <p14:creationId xmlns:p14="http://schemas.microsoft.com/office/powerpoint/2010/main" val="3235866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Run </a:t>
            </a:r>
            <a:r>
              <a:rPr lang="en-US" dirty="0" err="1"/>
              <a:t>COBie</a:t>
            </a:r>
            <a:r>
              <a:rPr lang="en-US" dirty="0"/>
              <a:t> Export</a:t>
            </a:r>
          </a:p>
        </p:txBody>
      </p:sp>
      <p:sp>
        <p:nvSpPr>
          <p:cNvPr id="3" name="Content Placeholder 2"/>
          <p:cNvSpPr>
            <a:spLocks noGrp="1"/>
          </p:cNvSpPr>
          <p:nvPr>
            <p:ph sz="quarter" idx="17"/>
          </p:nvPr>
        </p:nvSpPr>
        <p:spPr>
          <a:xfrm>
            <a:off x="457200" y="604158"/>
            <a:ext cx="8324935" cy="5482318"/>
          </a:xfrm>
        </p:spPr>
        <p:txBody>
          <a:bodyPr/>
          <a:lstStyle/>
          <a:p>
            <a:pPr marL="80010">
              <a:lnSpc>
                <a:spcPct val="100000"/>
              </a:lnSpc>
            </a:pPr>
            <a:r>
              <a:rPr lang="en-US" sz="2400" b="1" dirty="0">
                <a:solidFill>
                  <a:schemeClr val="tx1"/>
                </a:solidFill>
              </a:rPr>
              <a:t>Setup</a:t>
            </a:r>
          </a:p>
          <a:p>
            <a:pPr marL="171450" indent="-91440">
              <a:lnSpc>
                <a:spcPct val="100000"/>
              </a:lnSpc>
              <a:buFont typeface="Wingdings" panose="05000000000000000000" pitchFamily="2" charset="2"/>
              <a:buChar char="q"/>
            </a:pPr>
            <a:r>
              <a:rPr lang="en-US" sz="2000" dirty="0">
                <a:solidFill>
                  <a:schemeClr val="tx1"/>
                </a:solidFill>
              </a:rPr>
              <a:t>Contacts</a:t>
            </a:r>
          </a:p>
          <a:p>
            <a:pPr marL="651510" lvl="2" indent="-285750">
              <a:lnSpc>
                <a:spcPct val="100000"/>
              </a:lnSpc>
              <a:spcBef>
                <a:spcPts val="0"/>
              </a:spcBef>
              <a:buFont typeface="Courier New" panose="02070309020205020404" pitchFamily="49" charset="0"/>
              <a:buChar char="o"/>
            </a:pPr>
            <a:r>
              <a:rPr lang="en-US" sz="1800" dirty="0">
                <a:solidFill>
                  <a:schemeClr val="tx1"/>
                </a:solidFill>
              </a:rPr>
              <a:t>Create Contact</a:t>
            </a:r>
          </a:p>
          <a:p>
            <a:pPr marL="1085850" lvl="2" indent="-171450" algn="r">
              <a:lnSpc>
                <a:spcPct val="100000"/>
              </a:lnSpc>
              <a:buFont typeface="Arial" panose="020B0604020202020204" pitchFamily="34" charset="0"/>
              <a:buChar char="•"/>
            </a:pPr>
            <a:endParaRPr lang="en-US" sz="1600" dirty="0">
              <a:solidFill>
                <a:schemeClr val="tx1"/>
              </a:solidFill>
            </a:endParaRPr>
          </a:p>
          <a:p>
            <a:pPr marL="171450" indent="-91440">
              <a:lnSpc>
                <a:spcPct val="100000"/>
              </a:lnSpc>
              <a:spcBef>
                <a:spcPts val="0"/>
              </a:spcBef>
              <a:buFont typeface="Wingdings" panose="05000000000000000000" pitchFamily="2" charset="2"/>
              <a:buChar char="q"/>
            </a:pPr>
            <a:r>
              <a:rPr lang="en-US" sz="2000" dirty="0">
                <a:solidFill>
                  <a:schemeClr val="tx1"/>
                </a:solidFill>
              </a:rPr>
              <a:t>Settings</a:t>
            </a:r>
          </a:p>
          <a:p>
            <a:pPr marL="651510" lvl="2" indent="-285750">
              <a:lnSpc>
                <a:spcPct val="100000"/>
              </a:lnSpc>
              <a:buFont typeface="Courier New" panose="02070309020205020404" pitchFamily="49" charset="0"/>
              <a:buChar char="o"/>
            </a:pPr>
            <a:r>
              <a:rPr lang="en-US" sz="1800" dirty="0">
                <a:solidFill>
                  <a:schemeClr val="tx1"/>
                </a:solidFill>
              </a:rPr>
              <a:t>Specify ID formats: Space, Type, Component, System</a:t>
            </a:r>
          </a:p>
          <a:p>
            <a:pPr marL="651510" lvl="2" indent="-285750">
              <a:lnSpc>
                <a:spcPct val="100000"/>
              </a:lnSpc>
              <a:buFont typeface="Courier New" panose="02070309020205020404" pitchFamily="49" charset="0"/>
              <a:buChar char="o"/>
            </a:pPr>
            <a:r>
              <a:rPr lang="en-US" sz="1800" dirty="0">
                <a:solidFill>
                  <a:schemeClr val="tx1"/>
                </a:solidFill>
              </a:rPr>
              <a:t>Select attributes for export</a:t>
            </a:r>
          </a:p>
          <a:p>
            <a:pPr marL="0" lvl="2">
              <a:lnSpc>
                <a:spcPct val="100000"/>
              </a:lnSpc>
              <a:spcBef>
                <a:spcPts val="600"/>
              </a:spcBef>
              <a:spcAft>
                <a:spcPts val="600"/>
              </a:spcAft>
            </a:pPr>
            <a:r>
              <a:rPr lang="en-US" sz="2400" b="1" dirty="0">
                <a:solidFill>
                  <a:schemeClr val="tx1"/>
                </a:solidFill>
              </a:rPr>
              <a:t> Modify</a:t>
            </a:r>
          </a:p>
          <a:p>
            <a:pPr marL="171450" indent="-91440">
              <a:lnSpc>
                <a:spcPct val="100000"/>
              </a:lnSpc>
              <a:spcBef>
                <a:spcPts val="0"/>
              </a:spcBef>
              <a:buFont typeface="Wingdings" panose="05000000000000000000" pitchFamily="2" charset="2"/>
              <a:buChar char="q"/>
            </a:pPr>
            <a:r>
              <a:rPr lang="en-US" sz="2000" dirty="0">
                <a:solidFill>
                  <a:schemeClr val="tx1"/>
                </a:solidFill>
              </a:rPr>
              <a:t>Zone Manager: Create Zones</a:t>
            </a:r>
          </a:p>
          <a:p>
            <a:pPr marL="171450" indent="-91440">
              <a:lnSpc>
                <a:spcPct val="100000"/>
              </a:lnSpc>
              <a:spcBef>
                <a:spcPts val="0"/>
              </a:spcBef>
              <a:buFont typeface="Wingdings" panose="05000000000000000000" pitchFamily="2" charset="2"/>
              <a:buChar char="q"/>
            </a:pPr>
            <a:r>
              <a:rPr lang="en-US" sz="2000" dirty="0">
                <a:solidFill>
                  <a:schemeClr val="tx1"/>
                </a:solidFill>
              </a:rPr>
              <a:t>Elements: Select Family, Type, and Elements to export</a:t>
            </a:r>
          </a:p>
          <a:p>
            <a:pPr marL="171450" indent="-91440">
              <a:lnSpc>
                <a:spcPct val="100000"/>
              </a:lnSpc>
              <a:spcBef>
                <a:spcPts val="0"/>
              </a:spcBef>
              <a:buFont typeface="Wingdings" panose="05000000000000000000" pitchFamily="2" charset="2"/>
              <a:buChar char="q"/>
            </a:pPr>
            <a:r>
              <a:rPr lang="en-US" sz="2000" dirty="0">
                <a:solidFill>
                  <a:schemeClr val="tx1"/>
                </a:solidFill>
              </a:rPr>
              <a:t>Other Elements: Copy data to </a:t>
            </a:r>
            <a:r>
              <a:rPr lang="en-US" sz="2000" dirty="0" err="1">
                <a:solidFill>
                  <a:schemeClr val="tx1"/>
                </a:solidFill>
              </a:rPr>
              <a:t>COBie</a:t>
            </a:r>
            <a:r>
              <a:rPr lang="en-US" sz="2000" dirty="0">
                <a:solidFill>
                  <a:schemeClr val="tx1"/>
                </a:solidFill>
              </a:rPr>
              <a:t> schedules</a:t>
            </a:r>
          </a:p>
          <a:p>
            <a:pPr marL="0" lvl="2">
              <a:lnSpc>
                <a:spcPct val="100000"/>
              </a:lnSpc>
              <a:spcBef>
                <a:spcPts val="0"/>
              </a:spcBef>
            </a:pPr>
            <a:endParaRPr lang="en-US" sz="2400" b="1" dirty="0">
              <a:solidFill>
                <a:schemeClr val="tx1"/>
              </a:solidFill>
            </a:endParaRPr>
          </a:p>
          <a:p>
            <a:pPr marL="0" lvl="2">
              <a:lnSpc>
                <a:spcPct val="100000"/>
              </a:lnSpc>
              <a:spcBef>
                <a:spcPts val="0"/>
              </a:spcBef>
            </a:pPr>
            <a:r>
              <a:rPr lang="en-US" sz="2400" b="1" dirty="0">
                <a:solidFill>
                  <a:schemeClr val="tx1"/>
                </a:solidFill>
              </a:rPr>
              <a:t>Export</a:t>
            </a:r>
          </a:p>
          <a:p>
            <a:pPr marL="171450" indent="-91440">
              <a:lnSpc>
                <a:spcPct val="100000"/>
              </a:lnSpc>
              <a:buFont typeface="Wingdings" panose="05000000000000000000" pitchFamily="2" charset="2"/>
              <a:buChar char="q"/>
            </a:pPr>
            <a:r>
              <a:rPr lang="en-US" sz="2000" dirty="0">
                <a:solidFill>
                  <a:schemeClr val="tx1"/>
                </a:solidFill>
              </a:rPr>
              <a:t>Select sheets and run export</a:t>
            </a:r>
          </a:p>
          <a:p>
            <a:pPr marL="0" lvl="2">
              <a:lnSpc>
                <a:spcPct val="100000"/>
              </a:lnSpc>
              <a:spcBef>
                <a:spcPts val="0"/>
              </a:spcBef>
            </a:pPr>
            <a:endParaRPr lang="en-US" sz="1800" b="1" dirty="0">
              <a:solidFill>
                <a:schemeClr val="tx1"/>
              </a:solidFill>
            </a:endParaRPr>
          </a:p>
          <a:p>
            <a:pPr marL="1085850" lvl="2" indent="-171450" algn="r">
              <a:lnSpc>
                <a:spcPct val="100000"/>
              </a:lnSpc>
              <a:buFont typeface="Arial" panose="020B0604020202020204" pitchFamily="34" charset="0"/>
              <a:buChar char="•"/>
            </a:pPr>
            <a:endParaRPr lang="en-US" dirty="0"/>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13</a:t>
            </a:fld>
            <a:endParaRPr lang="en-US" altLang="en-US"/>
          </a:p>
        </p:txBody>
      </p:sp>
      <p:pic>
        <p:nvPicPr>
          <p:cNvPr id="6" name="Picture 5"/>
          <p:cNvPicPr>
            <a:picLocks noChangeAspect="1"/>
          </p:cNvPicPr>
          <p:nvPr/>
        </p:nvPicPr>
        <p:blipFill>
          <a:blip r:embed="rId3"/>
          <a:stretch>
            <a:fillRect/>
          </a:stretch>
        </p:blipFill>
        <p:spPr>
          <a:xfrm>
            <a:off x="207168" y="604158"/>
            <a:ext cx="352425" cy="381000"/>
          </a:xfrm>
          <a:prstGeom prst="rect">
            <a:avLst/>
          </a:prstGeom>
        </p:spPr>
      </p:pic>
      <p:pic>
        <p:nvPicPr>
          <p:cNvPr id="7" name="Picture 6"/>
          <p:cNvPicPr>
            <a:picLocks noChangeAspect="1"/>
          </p:cNvPicPr>
          <p:nvPr/>
        </p:nvPicPr>
        <p:blipFill>
          <a:blip r:embed="rId4"/>
          <a:stretch>
            <a:fillRect/>
          </a:stretch>
        </p:blipFill>
        <p:spPr>
          <a:xfrm>
            <a:off x="188119" y="3154817"/>
            <a:ext cx="390525" cy="381000"/>
          </a:xfrm>
          <a:prstGeom prst="rect">
            <a:avLst/>
          </a:prstGeom>
        </p:spPr>
      </p:pic>
      <p:pic>
        <p:nvPicPr>
          <p:cNvPr id="8" name="Picture 7"/>
          <p:cNvPicPr>
            <a:picLocks noChangeAspect="1"/>
          </p:cNvPicPr>
          <p:nvPr/>
        </p:nvPicPr>
        <p:blipFill>
          <a:blip r:embed="rId5"/>
          <a:stretch>
            <a:fillRect/>
          </a:stretch>
        </p:blipFill>
        <p:spPr>
          <a:xfrm>
            <a:off x="151209" y="4887685"/>
            <a:ext cx="361950" cy="381000"/>
          </a:xfrm>
          <a:prstGeom prst="rect">
            <a:avLst/>
          </a:prstGeom>
        </p:spPr>
      </p:pic>
    </p:spTree>
    <p:extLst>
      <p:ext uri="{BB962C8B-B14F-4D97-AF65-F5344CB8AC3E}">
        <p14:creationId xmlns:p14="http://schemas.microsoft.com/office/powerpoint/2010/main" val="3829534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setup</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14</a:t>
            </a:fld>
            <a:endParaRPr lang="en-US" altLang="en-US"/>
          </a:p>
        </p:txBody>
      </p:sp>
      <p:pic>
        <p:nvPicPr>
          <p:cNvPr id="6" name="Picture 5"/>
          <p:cNvPicPr>
            <a:picLocks noChangeAspect="1"/>
          </p:cNvPicPr>
          <p:nvPr/>
        </p:nvPicPr>
        <p:blipFill>
          <a:blip r:embed="rId3"/>
          <a:stretch>
            <a:fillRect/>
          </a:stretch>
        </p:blipFill>
        <p:spPr>
          <a:xfrm>
            <a:off x="508746" y="1090399"/>
            <a:ext cx="3981297" cy="3638293"/>
          </a:xfrm>
          <a:prstGeom prst="rect">
            <a:avLst/>
          </a:prstGeom>
        </p:spPr>
      </p:pic>
      <p:pic>
        <p:nvPicPr>
          <p:cNvPr id="7" name="Picture 6"/>
          <p:cNvPicPr>
            <a:picLocks noChangeAspect="1"/>
          </p:cNvPicPr>
          <p:nvPr/>
        </p:nvPicPr>
        <p:blipFill>
          <a:blip r:embed="rId4"/>
          <a:stretch>
            <a:fillRect/>
          </a:stretch>
        </p:blipFill>
        <p:spPr>
          <a:xfrm>
            <a:off x="4741722" y="153772"/>
            <a:ext cx="3105458" cy="4179024"/>
          </a:xfrm>
          <a:prstGeom prst="rect">
            <a:avLst/>
          </a:prstGeom>
        </p:spPr>
      </p:pic>
      <p:sp>
        <p:nvSpPr>
          <p:cNvPr id="8" name="TextBox 7"/>
          <p:cNvSpPr txBox="1"/>
          <p:nvPr/>
        </p:nvSpPr>
        <p:spPr>
          <a:xfrm>
            <a:off x="457200" y="447652"/>
            <a:ext cx="4042976" cy="461665"/>
          </a:xfrm>
          <a:prstGeom prst="rect">
            <a:avLst/>
          </a:prstGeom>
          <a:noFill/>
        </p:spPr>
        <p:txBody>
          <a:bodyPr wrap="square" rtlCol="0">
            <a:spAutoFit/>
          </a:bodyPr>
          <a:lstStyle/>
          <a:p>
            <a:r>
              <a:rPr lang="en-US" sz="1200" dirty="0"/>
              <a:t>A company registry is build in the </a:t>
            </a:r>
            <a:r>
              <a:rPr lang="en-US" sz="1200" dirty="0" err="1"/>
              <a:t>COBie</a:t>
            </a:r>
            <a:r>
              <a:rPr lang="en-US" sz="1200" dirty="0"/>
              <a:t> toolkit contact tool. This list becomes the Contact table of the </a:t>
            </a:r>
            <a:r>
              <a:rPr lang="en-US" sz="1200" dirty="0" err="1"/>
              <a:t>COBie</a:t>
            </a:r>
            <a:r>
              <a:rPr lang="en-US" sz="1200" dirty="0"/>
              <a:t> file</a:t>
            </a:r>
          </a:p>
        </p:txBody>
      </p:sp>
      <p:sp>
        <p:nvSpPr>
          <p:cNvPr id="9" name="TextBox 8"/>
          <p:cNvSpPr txBox="1"/>
          <p:nvPr/>
        </p:nvSpPr>
        <p:spPr>
          <a:xfrm>
            <a:off x="4710882" y="4442989"/>
            <a:ext cx="4433118" cy="646331"/>
          </a:xfrm>
          <a:prstGeom prst="rect">
            <a:avLst/>
          </a:prstGeom>
          <a:noFill/>
        </p:spPr>
        <p:txBody>
          <a:bodyPr wrap="square" rtlCol="0">
            <a:spAutoFit/>
          </a:bodyPr>
          <a:lstStyle/>
          <a:p>
            <a:r>
              <a:rPr lang="en-US" sz="1200" dirty="0"/>
              <a:t>Companies for the contact list are used for the Manufacture property in Revit type.  The email from the contact definition is used as the value of the Manufacturer property</a:t>
            </a:r>
          </a:p>
        </p:txBody>
      </p:sp>
      <p:sp>
        <p:nvSpPr>
          <p:cNvPr id="10" name="Oval 9"/>
          <p:cNvSpPr/>
          <p:nvPr/>
        </p:nvSpPr>
        <p:spPr>
          <a:xfrm>
            <a:off x="2664971" y="2215176"/>
            <a:ext cx="779931" cy="13829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079058" y="3400078"/>
            <a:ext cx="779931" cy="13829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10" idx="6"/>
            <a:endCxn id="11" idx="2"/>
          </p:cNvCxnSpPr>
          <p:nvPr/>
        </p:nvCxnSpPr>
        <p:spPr>
          <a:xfrm>
            <a:off x="3444902" y="2284326"/>
            <a:ext cx="2634156" cy="1184902"/>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5"/>
          <a:stretch>
            <a:fillRect/>
          </a:stretch>
        </p:blipFill>
        <p:spPr>
          <a:xfrm>
            <a:off x="58931" y="5183296"/>
            <a:ext cx="9085069" cy="1049018"/>
          </a:xfrm>
          <a:prstGeom prst="rect">
            <a:avLst/>
          </a:prstGeom>
        </p:spPr>
      </p:pic>
    </p:spTree>
    <p:extLst>
      <p:ext uri="{BB962C8B-B14F-4D97-AF65-F5344CB8AC3E}">
        <p14:creationId xmlns:p14="http://schemas.microsoft.com/office/powerpoint/2010/main" val="2919666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A8AA-14F6-49AD-B65E-399B1021D73B}"/>
              </a:ext>
            </a:extLst>
          </p:cNvPr>
          <p:cNvSpPr>
            <a:spLocks noGrp="1"/>
          </p:cNvSpPr>
          <p:nvPr>
            <p:ph type="title"/>
          </p:nvPr>
        </p:nvSpPr>
        <p:spPr>
          <a:xfrm>
            <a:off x="344557" y="121686"/>
            <a:ext cx="6477000" cy="452710"/>
          </a:xfrm>
        </p:spPr>
        <p:txBody>
          <a:bodyPr/>
          <a:lstStyle/>
          <a:p>
            <a:r>
              <a:rPr lang="en-US" sz="2800" dirty="0"/>
              <a:t>Unique Identifiers</a:t>
            </a:r>
          </a:p>
        </p:txBody>
      </p:sp>
      <p:sp>
        <p:nvSpPr>
          <p:cNvPr id="4" name="Slide Number Placeholder 3">
            <a:extLst>
              <a:ext uri="{FF2B5EF4-FFF2-40B4-BE49-F238E27FC236}">
                <a16:creationId xmlns:a16="http://schemas.microsoft.com/office/drawing/2014/main" id="{884C97BE-552A-4D1C-A2BD-FCF1C64F1DBA}"/>
              </a:ext>
            </a:extLst>
          </p:cNvPr>
          <p:cNvSpPr>
            <a:spLocks noGrp="1"/>
          </p:cNvSpPr>
          <p:nvPr>
            <p:ph type="sldNum" sz="quarter" idx="16"/>
          </p:nvPr>
        </p:nvSpPr>
        <p:spPr/>
        <p:txBody>
          <a:bodyPr/>
          <a:lstStyle/>
          <a:p>
            <a:fld id="{E5A85554-0BB7-4832-8C8E-6076BA0259A4}" type="slidenum">
              <a:rPr lang="en-US" altLang="en-US" smtClean="0"/>
              <a:pPr/>
              <a:t>15</a:t>
            </a:fld>
            <a:endParaRPr lang="en-US" altLang="en-US"/>
          </a:p>
        </p:txBody>
      </p:sp>
      <p:pic>
        <p:nvPicPr>
          <p:cNvPr id="5" name="Picture 4">
            <a:extLst>
              <a:ext uri="{FF2B5EF4-FFF2-40B4-BE49-F238E27FC236}">
                <a16:creationId xmlns:a16="http://schemas.microsoft.com/office/drawing/2014/main" id="{A1B94CB0-681F-40BE-8830-14D6E399D61F}"/>
              </a:ext>
            </a:extLst>
          </p:cNvPr>
          <p:cNvPicPr>
            <a:picLocks noChangeAspect="1"/>
          </p:cNvPicPr>
          <p:nvPr/>
        </p:nvPicPr>
        <p:blipFill>
          <a:blip r:embed="rId2"/>
          <a:stretch>
            <a:fillRect/>
          </a:stretch>
        </p:blipFill>
        <p:spPr>
          <a:xfrm>
            <a:off x="112644" y="1123524"/>
            <a:ext cx="2596390" cy="2269653"/>
          </a:xfrm>
          <a:prstGeom prst="rect">
            <a:avLst/>
          </a:prstGeom>
        </p:spPr>
      </p:pic>
      <p:pic>
        <p:nvPicPr>
          <p:cNvPr id="6" name="Picture 5">
            <a:extLst>
              <a:ext uri="{FF2B5EF4-FFF2-40B4-BE49-F238E27FC236}">
                <a16:creationId xmlns:a16="http://schemas.microsoft.com/office/drawing/2014/main" id="{F82AB1C0-12FF-4764-93E6-9AB98354892B}"/>
              </a:ext>
            </a:extLst>
          </p:cNvPr>
          <p:cNvPicPr>
            <a:picLocks noChangeAspect="1"/>
          </p:cNvPicPr>
          <p:nvPr/>
        </p:nvPicPr>
        <p:blipFill>
          <a:blip r:embed="rId3"/>
          <a:stretch>
            <a:fillRect/>
          </a:stretch>
        </p:blipFill>
        <p:spPr>
          <a:xfrm>
            <a:off x="112644" y="3855278"/>
            <a:ext cx="2681701" cy="1390512"/>
          </a:xfrm>
          <a:prstGeom prst="rect">
            <a:avLst/>
          </a:prstGeom>
        </p:spPr>
      </p:pic>
      <p:sp>
        <p:nvSpPr>
          <p:cNvPr id="7" name="TextBox 6">
            <a:extLst>
              <a:ext uri="{FF2B5EF4-FFF2-40B4-BE49-F238E27FC236}">
                <a16:creationId xmlns:a16="http://schemas.microsoft.com/office/drawing/2014/main" id="{C53A8BEC-2E02-4FA2-8754-9C01D0556E96}"/>
              </a:ext>
            </a:extLst>
          </p:cNvPr>
          <p:cNvSpPr txBox="1"/>
          <p:nvPr/>
        </p:nvSpPr>
        <p:spPr>
          <a:xfrm>
            <a:off x="3863010" y="571960"/>
            <a:ext cx="3935894" cy="2862322"/>
          </a:xfrm>
          <a:prstGeom prst="rect">
            <a:avLst/>
          </a:prstGeom>
          <a:noFill/>
        </p:spPr>
        <p:txBody>
          <a:bodyPr wrap="square" rtlCol="0">
            <a:spAutoFit/>
          </a:bodyPr>
          <a:lstStyle/>
          <a:p>
            <a:r>
              <a:rPr lang="en-US" sz="1200" dirty="0"/>
              <a:t>There are 5 types of identifiers in common usage</a:t>
            </a:r>
          </a:p>
          <a:p>
            <a:pPr marL="171450" indent="-171450">
              <a:buFont typeface="Arial" panose="020B0604020202020204" pitchFamily="34" charset="0"/>
              <a:buChar char="•"/>
            </a:pPr>
            <a:r>
              <a:rPr lang="en-US" sz="1200" dirty="0"/>
              <a:t>Revit Element !D:  An 8 digit number</a:t>
            </a:r>
          </a:p>
          <a:p>
            <a:pPr marL="171450" indent="-171450">
              <a:buFont typeface="Arial" panose="020B0604020202020204" pitchFamily="34" charset="0"/>
              <a:buChar char="•"/>
            </a:pPr>
            <a:r>
              <a:rPr lang="en-US" sz="1200" dirty="0"/>
              <a:t>Revit </a:t>
            </a:r>
            <a:r>
              <a:rPr lang="en-US" sz="1200" dirty="0" err="1"/>
              <a:t>uniqueID</a:t>
            </a:r>
            <a:r>
              <a:rPr lang="en-US" sz="1200" dirty="0"/>
              <a:t>: A 45 character concatenation of a internal Revit GUID and the Revit Element ID</a:t>
            </a:r>
          </a:p>
          <a:p>
            <a:pPr marL="171450" indent="-171450">
              <a:buFont typeface="Arial" panose="020B0604020202020204" pitchFamily="34" charset="0"/>
              <a:buChar char="•"/>
            </a:pPr>
            <a:r>
              <a:rPr lang="en-US" sz="1200" dirty="0"/>
              <a:t>Revit Export GUID: A GUID formed by </a:t>
            </a:r>
            <a:r>
              <a:rPr lang="en-US" sz="1200" dirty="0" err="1"/>
              <a:t>Xoring</a:t>
            </a:r>
            <a:r>
              <a:rPr lang="en-US" sz="1200" dirty="0"/>
              <a:t> the Element ID portion of the </a:t>
            </a:r>
            <a:r>
              <a:rPr lang="en-US" sz="1200" dirty="0" err="1"/>
              <a:t>uniqueID</a:t>
            </a:r>
            <a:r>
              <a:rPr lang="en-US" sz="1200" dirty="0"/>
              <a:t> with the last 8 character of the GUID portion of the </a:t>
            </a:r>
            <a:r>
              <a:rPr lang="en-US" sz="1200" dirty="0" err="1"/>
              <a:t>uniqueID</a:t>
            </a:r>
            <a:endParaRPr lang="en-US" sz="1200" dirty="0"/>
          </a:p>
          <a:p>
            <a:pPr marL="171450" indent="-171450">
              <a:buFont typeface="Arial" panose="020B0604020202020204" pitchFamily="34" charset="0"/>
              <a:buChar char="•"/>
            </a:pPr>
            <a:r>
              <a:rPr lang="en-US" sz="1200" dirty="0"/>
              <a:t>IFC GUID:  Used by IFC, including IFC format exported from Revit.  It is a standard GUID represented in base64.  If the IFC is generated from Revit, it’s a base 64 encoding of the Revit Export GUID</a:t>
            </a:r>
          </a:p>
          <a:p>
            <a:pPr marL="171450" indent="-171450">
              <a:buFont typeface="Arial" panose="020B0604020202020204" pitchFamily="34" charset="0"/>
              <a:buChar char="•"/>
            </a:pPr>
            <a:r>
              <a:rPr lang="en-US" sz="1200" dirty="0"/>
              <a:t>Custom:  Any unique value the user provides may be used, but the user must have a means of generating it, and if it is going to be used with a viewer, it must be stored in a model property.</a:t>
            </a:r>
          </a:p>
        </p:txBody>
      </p:sp>
      <p:sp>
        <p:nvSpPr>
          <p:cNvPr id="8" name="TextBox 7">
            <a:extLst>
              <a:ext uri="{FF2B5EF4-FFF2-40B4-BE49-F238E27FC236}">
                <a16:creationId xmlns:a16="http://schemas.microsoft.com/office/drawing/2014/main" id="{25A8045A-2D63-4FFA-888B-834FF875952B}"/>
              </a:ext>
            </a:extLst>
          </p:cNvPr>
          <p:cNvSpPr txBox="1"/>
          <p:nvPr/>
        </p:nvSpPr>
        <p:spPr>
          <a:xfrm>
            <a:off x="3863010" y="3588651"/>
            <a:ext cx="3935894" cy="646331"/>
          </a:xfrm>
          <a:prstGeom prst="rect">
            <a:avLst/>
          </a:prstGeom>
          <a:noFill/>
        </p:spPr>
        <p:txBody>
          <a:bodyPr wrap="square" rtlCol="0">
            <a:spAutoFit/>
          </a:bodyPr>
          <a:lstStyle/>
          <a:p>
            <a:r>
              <a:rPr lang="en-US" sz="1200" dirty="0"/>
              <a:t>Maximo ID conversions on import</a:t>
            </a:r>
          </a:p>
          <a:p>
            <a:pPr marL="171450" indent="-171450">
              <a:buFont typeface="Arial" panose="020B0604020202020204" pitchFamily="34" charset="0"/>
              <a:buChar char="•"/>
            </a:pPr>
            <a:r>
              <a:rPr lang="en-US" sz="1200" dirty="0"/>
              <a:t>Convert the Revit </a:t>
            </a:r>
            <a:r>
              <a:rPr lang="en-US" sz="1200" dirty="0" err="1"/>
              <a:t>uniqueID</a:t>
            </a:r>
            <a:r>
              <a:rPr lang="en-US" sz="1200" dirty="0"/>
              <a:t> to the Revit Export GUID</a:t>
            </a:r>
          </a:p>
          <a:p>
            <a:pPr marL="171450" indent="-171450">
              <a:buFont typeface="Arial" panose="020B0604020202020204" pitchFamily="34" charset="0"/>
              <a:buChar char="•"/>
            </a:pPr>
            <a:r>
              <a:rPr lang="en-US" sz="1200" dirty="0"/>
              <a:t>Convert a base64 IFC QUID to a Hex representation.</a:t>
            </a:r>
          </a:p>
        </p:txBody>
      </p:sp>
      <p:sp>
        <p:nvSpPr>
          <p:cNvPr id="9" name="TextBox 8">
            <a:extLst>
              <a:ext uri="{FF2B5EF4-FFF2-40B4-BE49-F238E27FC236}">
                <a16:creationId xmlns:a16="http://schemas.microsoft.com/office/drawing/2014/main" id="{3847E28B-C522-4BB0-BF39-2D6BFF7CF6A2}"/>
              </a:ext>
            </a:extLst>
          </p:cNvPr>
          <p:cNvSpPr txBox="1"/>
          <p:nvPr/>
        </p:nvSpPr>
        <p:spPr>
          <a:xfrm>
            <a:off x="3863010" y="4550534"/>
            <a:ext cx="3935894" cy="830997"/>
          </a:xfrm>
          <a:prstGeom prst="rect">
            <a:avLst/>
          </a:prstGeom>
          <a:noFill/>
        </p:spPr>
        <p:txBody>
          <a:bodyPr wrap="square" rtlCol="0">
            <a:spAutoFit/>
          </a:bodyPr>
          <a:lstStyle/>
          <a:p>
            <a:r>
              <a:rPr lang="en-US" sz="1200" dirty="0"/>
              <a:t>Best Practice:</a:t>
            </a:r>
          </a:p>
          <a:p>
            <a:pPr marL="171450" indent="-171450">
              <a:buFont typeface="Arial" panose="020B0604020202020204" pitchFamily="34" charset="0"/>
              <a:buChar char="•"/>
            </a:pPr>
            <a:r>
              <a:rPr lang="en-US" sz="1200" dirty="0"/>
              <a:t>Select Globally Unique Identifier on the COBie export</a:t>
            </a:r>
          </a:p>
          <a:p>
            <a:pPr marL="171450" indent="-171450">
              <a:buFont typeface="Arial" panose="020B0604020202020204" pitchFamily="34" charset="0"/>
              <a:buChar char="•"/>
            </a:pPr>
            <a:r>
              <a:rPr lang="en-US" sz="1200" dirty="0"/>
              <a:t>On import, select “Convert Revit </a:t>
            </a:r>
            <a:r>
              <a:rPr lang="en-US" sz="1200" dirty="0" err="1"/>
              <a:t>UniqueId’s</a:t>
            </a:r>
            <a:r>
              <a:rPr lang="en-US" sz="1200" dirty="0"/>
              <a:t> </a:t>
            </a:r>
            <a:r>
              <a:rPr lang="en-US" sz="1200"/>
              <a:t>to Export GUIDs”</a:t>
            </a:r>
            <a:endParaRPr lang="en-US" sz="1200" dirty="0"/>
          </a:p>
        </p:txBody>
      </p:sp>
    </p:spTree>
    <p:extLst>
      <p:ext uri="{BB962C8B-B14F-4D97-AF65-F5344CB8AC3E}">
        <p14:creationId xmlns:p14="http://schemas.microsoft.com/office/powerpoint/2010/main" val="4039615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19414" y="2999792"/>
            <a:ext cx="1948754" cy="646331"/>
          </a:xfrm>
          <a:prstGeom prst="rect">
            <a:avLst/>
          </a:prstGeom>
          <a:solidFill>
            <a:schemeClr val="bg1"/>
          </a:solidFill>
        </p:spPr>
        <p:txBody>
          <a:bodyPr wrap="square" rtlCol="0">
            <a:spAutoFit/>
          </a:bodyPr>
          <a:lstStyle/>
          <a:p>
            <a:r>
              <a:rPr lang="en-US" sz="1200" dirty="0"/>
              <a:t>Revit category is added to space and room names to disambiguate them</a:t>
            </a:r>
          </a:p>
        </p:txBody>
      </p:sp>
      <p:sp>
        <p:nvSpPr>
          <p:cNvPr id="5" name="Title 4"/>
          <p:cNvSpPr>
            <a:spLocks noGrp="1"/>
          </p:cNvSpPr>
          <p:nvPr>
            <p:ph type="title"/>
          </p:nvPr>
        </p:nvSpPr>
        <p:spPr/>
        <p:txBody>
          <a:bodyPr/>
          <a:lstStyle/>
          <a:p>
            <a:r>
              <a:rPr lang="en-US" dirty="0"/>
              <a:t>Room and Space – Typical use</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16</a:t>
            </a:fld>
            <a:endParaRPr lang="en-US" altLang="en-US"/>
          </a:p>
        </p:txBody>
      </p:sp>
      <p:grpSp>
        <p:nvGrpSpPr>
          <p:cNvPr id="19" name="Group 18"/>
          <p:cNvGrpSpPr/>
          <p:nvPr/>
        </p:nvGrpSpPr>
        <p:grpSpPr>
          <a:xfrm>
            <a:off x="1980561" y="2163535"/>
            <a:ext cx="1611725" cy="2520859"/>
            <a:chOff x="2396939" y="1743755"/>
            <a:chExt cx="2015750" cy="2940640"/>
          </a:xfrm>
        </p:grpSpPr>
        <p:pic>
          <p:nvPicPr>
            <p:cNvPr id="8" name="Picture 7"/>
            <p:cNvPicPr>
              <a:picLocks noChangeAspect="1"/>
            </p:cNvPicPr>
            <p:nvPr/>
          </p:nvPicPr>
          <p:blipFill>
            <a:blip r:embed="rId2"/>
            <a:stretch>
              <a:fillRect/>
            </a:stretch>
          </p:blipFill>
          <p:spPr>
            <a:xfrm>
              <a:off x="3593539" y="1743755"/>
              <a:ext cx="819150" cy="1571625"/>
            </a:xfrm>
            <a:prstGeom prst="rect">
              <a:avLst/>
            </a:prstGeom>
          </p:spPr>
        </p:pic>
        <p:pic>
          <p:nvPicPr>
            <p:cNvPr id="7" name="Picture 6"/>
            <p:cNvPicPr>
              <a:picLocks noChangeAspect="1"/>
            </p:cNvPicPr>
            <p:nvPr/>
          </p:nvPicPr>
          <p:blipFill>
            <a:blip r:embed="rId3"/>
            <a:stretch>
              <a:fillRect/>
            </a:stretch>
          </p:blipFill>
          <p:spPr>
            <a:xfrm>
              <a:off x="2396939" y="2103120"/>
              <a:ext cx="1409700" cy="2581275"/>
            </a:xfrm>
            <a:prstGeom prst="rect">
              <a:avLst/>
            </a:prstGeom>
          </p:spPr>
        </p:pic>
      </p:grpSp>
      <p:grpSp>
        <p:nvGrpSpPr>
          <p:cNvPr id="18" name="Group 17"/>
          <p:cNvGrpSpPr/>
          <p:nvPr/>
        </p:nvGrpSpPr>
        <p:grpSpPr>
          <a:xfrm>
            <a:off x="142194" y="637301"/>
            <a:ext cx="1930403" cy="2087529"/>
            <a:chOff x="142194" y="637301"/>
            <a:chExt cx="1930403" cy="2087529"/>
          </a:xfrm>
        </p:grpSpPr>
        <p:pic>
          <p:nvPicPr>
            <p:cNvPr id="11" name="Picture 10"/>
            <p:cNvPicPr>
              <a:picLocks noChangeAspect="1"/>
            </p:cNvPicPr>
            <p:nvPr/>
          </p:nvPicPr>
          <p:blipFill>
            <a:blip r:embed="rId4"/>
            <a:stretch>
              <a:fillRect/>
            </a:stretch>
          </p:blipFill>
          <p:spPr>
            <a:xfrm>
              <a:off x="142194" y="637301"/>
              <a:ext cx="1930403" cy="2087529"/>
            </a:xfrm>
            <a:prstGeom prst="rect">
              <a:avLst/>
            </a:prstGeom>
          </p:spPr>
        </p:pic>
        <p:sp>
          <p:nvSpPr>
            <p:cNvPr id="12" name="Oval 11"/>
            <p:cNvSpPr/>
            <p:nvPr/>
          </p:nvSpPr>
          <p:spPr>
            <a:xfrm>
              <a:off x="1174215" y="2318657"/>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42194" y="3886200"/>
            <a:ext cx="1927574" cy="2359478"/>
            <a:chOff x="142194" y="3886200"/>
            <a:chExt cx="1927574" cy="2359478"/>
          </a:xfrm>
        </p:grpSpPr>
        <p:pic>
          <p:nvPicPr>
            <p:cNvPr id="9" name="Picture 8"/>
            <p:cNvPicPr>
              <a:picLocks noChangeAspect="1"/>
            </p:cNvPicPr>
            <p:nvPr/>
          </p:nvPicPr>
          <p:blipFill>
            <a:blip r:embed="rId5"/>
            <a:stretch>
              <a:fillRect/>
            </a:stretch>
          </p:blipFill>
          <p:spPr>
            <a:xfrm>
              <a:off x="142194" y="3886200"/>
              <a:ext cx="1927574" cy="2359478"/>
            </a:xfrm>
            <a:prstGeom prst="rect">
              <a:avLst/>
            </a:prstGeom>
          </p:spPr>
        </p:pic>
        <p:sp>
          <p:nvSpPr>
            <p:cNvPr id="13" name="Oval 12"/>
            <p:cNvSpPr/>
            <p:nvPr/>
          </p:nvSpPr>
          <p:spPr>
            <a:xfrm>
              <a:off x="1174215" y="5500007"/>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Oval 15"/>
          <p:cNvSpPr/>
          <p:nvPr/>
        </p:nvSpPr>
        <p:spPr>
          <a:xfrm>
            <a:off x="2151208" y="4093028"/>
            <a:ext cx="616485" cy="19050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144502" y="3387496"/>
            <a:ext cx="616485" cy="190501"/>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stCxn id="12" idx="6"/>
            <a:endCxn id="17" idx="2"/>
          </p:cNvCxnSpPr>
          <p:nvPr/>
        </p:nvCxnSpPr>
        <p:spPr>
          <a:xfrm>
            <a:off x="1543050" y="2383972"/>
            <a:ext cx="601452" cy="109877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6" idx="2"/>
          </p:cNvCxnSpPr>
          <p:nvPr/>
        </p:nvCxnSpPr>
        <p:spPr>
          <a:xfrm flipV="1">
            <a:off x="1543050" y="4188279"/>
            <a:ext cx="608158" cy="13770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6"/>
          <a:stretch>
            <a:fillRect/>
          </a:stretch>
        </p:blipFill>
        <p:spPr>
          <a:xfrm>
            <a:off x="3017276" y="4992459"/>
            <a:ext cx="1971675" cy="886490"/>
          </a:xfrm>
          <a:prstGeom prst="rect">
            <a:avLst/>
          </a:prstGeom>
        </p:spPr>
      </p:pic>
      <p:cxnSp>
        <p:nvCxnSpPr>
          <p:cNvPr id="26" name="Straight Arrow Connector 25"/>
          <p:cNvCxnSpPr/>
          <p:nvPr/>
        </p:nvCxnSpPr>
        <p:spPr>
          <a:xfrm flipH="1" flipV="1">
            <a:off x="2303608" y="4591594"/>
            <a:ext cx="1386650" cy="10390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2588720" y="4591595"/>
            <a:ext cx="1624051" cy="12080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7"/>
          <a:stretch>
            <a:fillRect/>
          </a:stretch>
        </p:blipFill>
        <p:spPr>
          <a:xfrm>
            <a:off x="6441731" y="3192236"/>
            <a:ext cx="2012500" cy="1492158"/>
          </a:xfrm>
          <a:prstGeom prst="rect">
            <a:avLst/>
          </a:prstGeom>
        </p:spPr>
      </p:pic>
      <p:pic>
        <p:nvPicPr>
          <p:cNvPr id="33" name="Picture 32"/>
          <p:cNvPicPr>
            <a:picLocks noChangeAspect="1"/>
          </p:cNvPicPr>
          <p:nvPr/>
        </p:nvPicPr>
        <p:blipFill>
          <a:blip r:embed="rId8"/>
          <a:stretch>
            <a:fillRect/>
          </a:stretch>
        </p:blipFill>
        <p:spPr>
          <a:xfrm>
            <a:off x="3982869" y="2484799"/>
            <a:ext cx="1926397" cy="2199595"/>
          </a:xfrm>
          <a:prstGeom prst="rect">
            <a:avLst/>
          </a:prstGeom>
        </p:spPr>
      </p:pic>
      <p:cxnSp>
        <p:nvCxnSpPr>
          <p:cNvPr id="34" name="Straight Arrow Connector 33"/>
          <p:cNvCxnSpPr/>
          <p:nvPr/>
        </p:nvCxnSpPr>
        <p:spPr>
          <a:xfrm>
            <a:off x="2627169" y="2988809"/>
            <a:ext cx="1691738" cy="153488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5842544" y="4367893"/>
            <a:ext cx="729706" cy="19383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5842544" y="3938315"/>
            <a:ext cx="729706" cy="58538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739493" y="4808111"/>
            <a:ext cx="2942545" cy="461665"/>
          </a:xfrm>
          <a:prstGeom prst="rect">
            <a:avLst/>
          </a:prstGeom>
          <a:solidFill>
            <a:schemeClr val="bg1"/>
          </a:solidFill>
        </p:spPr>
        <p:txBody>
          <a:bodyPr wrap="square" rtlCol="0">
            <a:spAutoFit/>
          </a:bodyPr>
          <a:lstStyle/>
          <a:p>
            <a:r>
              <a:rPr lang="en-US" sz="1200" dirty="0"/>
              <a:t>Two Maximo records are created for the same physical space</a:t>
            </a:r>
          </a:p>
        </p:txBody>
      </p:sp>
      <p:sp>
        <p:nvSpPr>
          <p:cNvPr id="41" name="TextBox 40"/>
          <p:cNvSpPr txBox="1"/>
          <p:nvPr/>
        </p:nvSpPr>
        <p:spPr>
          <a:xfrm>
            <a:off x="2760987" y="554988"/>
            <a:ext cx="4595034" cy="830997"/>
          </a:xfrm>
          <a:prstGeom prst="rect">
            <a:avLst/>
          </a:prstGeom>
          <a:solidFill>
            <a:schemeClr val="bg1"/>
          </a:solidFill>
        </p:spPr>
        <p:txBody>
          <a:bodyPr wrap="square" rtlCol="0">
            <a:spAutoFit/>
          </a:bodyPr>
          <a:lstStyle/>
          <a:p>
            <a:r>
              <a:rPr lang="en-US" sz="1200" dirty="0" err="1"/>
              <a:t>COBie</a:t>
            </a:r>
            <a:r>
              <a:rPr lang="en-US" sz="1200" dirty="0"/>
              <a:t> data for all files in the model are concatenated together to create a single  </a:t>
            </a:r>
            <a:r>
              <a:rPr lang="en-US" sz="1200" dirty="0" err="1"/>
              <a:t>COBie</a:t>
            </a:r>
            <a:r>
              <a:rPr lang="en-US" sz="1200" dirty="0"/>
              <a:t> file. When elements with the same name appear in different model files, the name must be disambiguated before it is added to the COBie file</a:t>
            </a:r>
          </a:p>
        </p:txBody>
      </p:sp>
    </p:spTree>
    <p:extLst>
      <p:ext uri="{BB962C8B-B14F-4D97-AF65-F5344CB8AC3E}">
        <p14:creationId xmlns:p14="http://schemas.microsoft.com/office/powerpoint/2010/main" val="75038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Room and Space setup – For Maximo</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17</a:t>
            </a:fld>
            <a:endParaRPr lang="en-US" altLang="en-US"/>
          </a:p>
        </p:txBody>
      </p:sp>
      <p:grpSp>
        <p:nvGrpSpPr>
          <p:cNvPr id="18" name="Group 17"/>
          <p:cNvGrpSpPr/>
          <p:nvPr/>
        </p:nvGrpSpPr>
        <p:grpSpPr>
          <a:xfrm>
            <a:off x="1971118" y="986354"/>
            <a:ext cx="1279287" cy="2032227"/>
            <a:chOff x="3284549" y="713014"/>
            <a:chExt cx="1537715" cy="2388734"/>
          </a:xfrm>
        </p:grpSpPr>
        <p:pic>
          <p:nvPicPr>
            <p:cNvPr id="3" name="Picture 2"/>
            <p:cNvPicPr>
              <a:picLocks noChangeAspect="1"/>
            </p:cNvPicPr>
            <p:nvPr/>
          </p:nvPicPr>
          <p:blipFill>
            <a:blip r:embed="rId2"/>
            <a:stretch>
              <a:fillRect/>
            </a:stretch>
          </p:blipFill>
          <p:spPr>
            <a:xfrm>
              <a:off x="3284549" y="713014"/>
              <a:ext cx="819150" cy="1571625"/>
            </a:xfrm>
            <a:prstGeom prst="rect">
              <a:avLst/>
            </a:prstGeom>
          </p:spPr>
        </p:pic>
        <p:pic>
          <p:nvPicPr>
            <p:cNvPr id="6" name="Picture 5"/>
            <p:cNvPicPr>
              <a:picLocks noChangeAspect="1"/>
            </p:cNvPicPr>
            <p:nvPr/>
          </p:nvPicPr>
          <p:blipFill>
            <a:blip r:embed="rId3"/>
            <a:stretch>
              <a:fillRect/>
            </a:stretch>
          </p:blipFill>
          <p:spPr>
            <a:xfrm>
              <a:off x="3984064" y="1263423"/>
              <a:ext cx="838200" cy="1838325"/>
            </a:xfrm>
            <a:prstGeom prst="rect">
              <a:avLst/>
            </a:prstGeom>
          </p:spPr>
        </p:pic>
      </p:grpSp>
      <p:grpSp>
        <p:nvGrpSpPr>
          <p:cNvPr id="19" name="Group 18"/>
          <p:cNvGrpSpPr/>
          <p:nvPr/>
        </p:nvGrpSpPr>
        <p:grpSpPr>
          <a:xfrm>
            <a:off x="1929278" y="3693355"/>
            <a:ext cx="1295135" cy="1914148"/>
            <a:chOff x="3284549" y="3240541"/>
            <a:chExt cx="1556765" cy="2249941"/>
          </a:xfrm>
        </p:grpSpPr>
        <p:pic>
          <p:nvPicPr>
            <p:cNvPr id="8" name="Picture 7"/>
            <p:cNvPicPr>
              <a:picLocks noChangeAspect="1"/>
            </p:cNvPicPr>
            <p:nvPr/>
          </p:nvPicPr>
          <p:blipFill>
            <a:blip r:embed="rId2"/>
            <a:stretch>
              <a:fillRect/>
            </a:stretch>
          </p:blipFill>
          <p:spPr>
            <a:xfrm>
              <a:off x="3284549" y="3240541"/>
              <a:ext cx="819150" cy="1571625"/>
            </a:xfrm>
            <a:prstGeom prst="rect">
              <a:avLst/>
            </a:prstGeom>
          </p:spPr>
        </p:pic>
        <p:pic>
          <p:nvPicPr>
            <p:cNvPr id="7" name="Picture 6"/>
            <p:cNvPicPr>
              <a:picLocks noChangeAspect="1"/>
            </p:cNvPicPr>
            <p:nvPr/>
          </p:nvPicPr>
          <p:blipFill>
            <a:blip r:embed="rId3"/>
            <a:stretch>
              <a:fillRect/>
            </a:stretch>
          </p:blipFill>
          <p:spPr>
            <a:xfrm>
              <a:off x="4003114" y="3652157"/>
              <a:ext cx="838200" cy="1838325"/>
            </a:xfrm>
            <a:prstGeom prst="rect">
              <a:avLst/>
            </a:prstGeom>
          </p:spPr>
        </p:pic>
      </p:grpSp>
      <p:grpSp>
        <p:nvGrpSpPr>
          <p:cNvPr id="10" name="Group 9"/>
          <p:cNvGrpSpPr/>
          <p:nvPr/>
        </p:nvGrpSpPr>
        <p:grpSpPr>
          <a:xfrm>
            <a:off x="142194" y="637301"/>
            <a:ext cx="1930403" cy="2087529"/>
            <a:chOff x="142194" y="637301"/>
            <a:chExt cx="1930403" cy="2087529"/>
          </a:xfrm>
        </p:grpSpPr>
        <p:pic>
          <p:nvPicPr>
            <p:cNvPr id="11" name="Picture 10"/>
            <p:cNvPicPr>
              <a:picLocks noChangeAspect="1"/>
            </p:cNvPicPr>
            <p:nvPr/>
          </p:nvPicPr>
          <p:blipFill>
            <a:blip r:embed="rId4"/>
            <a:stretch>
              <a:fillRect/>
            </a:stretch>
          </p:blipFill>
          <p:spPr>
            <a:xfrm>
              <a:off x="142194" y="637301"/>
              <a:ext cx="1930403" cy="2087529"/>
            </a:xfrm>
            <a:prstGeom prst="rect">
              <a:avLst/>
            </a:prstGeom>
          </p:spPr>
        </p:pic>
        <p:sp>
          <p:nvSpPr>
            <p:cNvPr id="12" name="Oval 11"/>
            <p:cNvSpPr/>
            <p:nvPr/>
          </p:nvSpPr>
          <p:spPr>
            <a:xfrm>
              <a:off x="1174215" y="2318657"/>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42194" y="3886200"/>
            <a:ext cx="1927574" cy="2359478"/>
            <a:chOff x="142194" y="3886200"/>
            <a:chExt cx="1927574" cy="2359478"/>
          </a:xfrm>
        </p:grpSpPr>
        <p:pic>
          <p:nvPicPr>
            <p:cNvPr id="14" name="Picture 13"/>
            <p:cNvPicPr>
              <a:picLocks noChangeAspect="1"/>
            </p:cNvPicPr>
            <p:nvPr/>
          </p:nvPicPr>
          <p:blipFill>
            <a:blip r:embed="rId5"/>
            <a:stretch>
              <a:fillRect/>
            </a:stretch>
          </p:blipFill>
          <p:spPr>
            <a:xfrm>
              <a:off x="142194" y="3886200"/>
              <a:ext cx="1927574" cy="2359478"/>
            </a:xfrm>
            <a:prstGeom prst="rect">
              <a:avLst/>
            </a:prstGeom>
          </p:spPr>
        </p:pic>
        <p:sp>
          <p:nvSpPr>
            <p:cNvPr id="15" name="Oval 14"/>
            <p:cNvSpPr/>
            <p:nvPr/>
          </p:nvSpPr>
          <p:spPr>
            <a:xfrm>
              <a:off x="1174215" y="5500007"/>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Oval 15"/>
          <p:cNvSpPr/>
          <p:nvPr/>
        </p:nvSpPr>
        <p:spPr>
          <a:xfrm>
            <a:off x="2631459" y="5065939"/>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652602" y="2475058"/>
            <a:ext cx="368835" cy="130629"/>
          </a:xfrm>
          <a:prstGeom prst="ellipse">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stretch>
            <a:fillRect/>
          </a:stretch>
        </p:blipFill>
        <p:spPr>
          <a:xfrm>
            <a:off x="3404381" y="2025357"/>
            <a:ext cx="1856852" cy="2773816"/>
          </a:xfrm>
          <a:prstGeom prst="rect">
            <a:avLst/>
          </a:prstGeom>
        </p:spPr>
      </p:pic>
      <p:cxnSp>
        <p:nvCxnSpPr>
          <p:cNvPr id="21" name="Straight Arrow Connector 20"/>
          <p:cNvCxnSpPr>
            <a:endCxn id="16" idx="2"/>
          </p:cNvCxnSpPr>
          <p:nvPr/>
        </p:nvCxnSpPr>
        <p:spPr>
          <a:xfrm flipV="1">
            <a:off x="1543050" y="5131254"/>
            <a:ext cx="1088409" cy="43406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2" idx="6"/>
            <a:endCxn id="17" idx="2"/>
          </p:cNvCxnSpPr>
          <p:nvPr/>
        </p:nvCxnSpPr>
        <p:spPr>
          <a:xfrm>
            <a:off x="1543050" y="2383972"/>
            <a:ext cx="1109552" cy="15640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960583" y="2025357"/>
            <a:ext cx="1701224" cy="233653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960583" y="4576578"/>
            <a:ext cx="1644074" cy="6890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7"/>
          <a:stretch>
            <a:fillRect/>
          </a:stretch>
        </p:blipFill>
        <p:spPr>
          <a:xfrm>
            <a:off x="6285274" y="3151691"/>
            <a:ext cx="1773556" cy="1899638"/>
          </a:xfrm>
          <a:prstGeom prst="rect">
            <a:avLst/>
          </a:prstGeom>
        </p:spPr>
      </p:pic>
      <p:cxnSp>
        <p:nvCxnSpPr>
          <p:cNvPr id="35" name="Straight Arrow Connector 34"/>
          <p:cNvCxnSpPr/>
          <p:nvPr/>
        </p:nvCxnSpPr>
        <p:spPr>
          <a:xfrm>
            <a:off x="5235241" y="4366811"/>
            <a:ext cx="1181888" cy="6871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5235241" y="4494892"/>
            <a:ext cx="1181888" cy="12929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8"/>
          <a:stretch>
            <a:fillRect/>
          </a:stretch>
        </p:blipFill>
        <p:spPr>
          <a:xfrm>
            <a:off x="3470624" y="5425510"/>
            <a:ext cx="1868819" cy="741928"/>
          </a:xfrm>
          <a:prstGeom prst="rect">
            <a:avLst/>
          </a:prstGeom>
        </p:spPr>
      </p:pic>
      <p:cxnSp>
        <p:nvCxnSpPr>
          <p:cNvPr id="41" name="Straight Arrow Connector 40"/>
          <p:cNvCxnSpPr/>
          <p:nvPr/>
        </p:nvCxnSpPr>
        <p:spPr>
          <a:xfrm flipH="1" flipV="1">
            <a:off x="2901739" y="5500007"/>
            <a:ext cx="1130576" cy="52795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7" name="Arc 46"/>
          <p:cNvSpPr/>
          <p:nvPr/>
        </p:nvSpPr>
        <p:spPr>
          <a:xfrm rot="10800000">
            <a:off x="2256635" y="2540372"/>
            <a:ext cx="727204" cy="2590881"/>
          </a:xfrm>
          <a:prstGeom prst="arc">
            <a:avLst>
              <a:gd name="adj1" fmla="val 16200000"/>
              <a:gd name="adj2" fmla="val 5346841"/>
            </a:avLst>
          </a:prstGeom>
          <a:ln>
            <a:solidFill>
              <a:srgbClr val="C00000"/>
            </a:solidFill>
            <a:headEnd type="stealth"/>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TextBox 47"/>
          <p:cNvSpPr txBox="1"/>
          <p:nvPr/>
        </p:nvSpPr>
        <p:spPr>
          <a:xfrm>
            <a:off x="1044319" y="3368765"/>
            <a:ext cx="2355189" cy="276999"/>
          </a:xfrm>
          <a:prstGeom prst="rect">
            <a:avLst/>
          </a:prstGeom>
          <a:solidFill>
            <a:schemeClr val="bg1"/>
          </a:solidFill>
        </p:spPr>
        <p:txBody>
          <a:bodyPr wrap="square" rtlCol="0">
            <a:spAutoFit/>
          </a:bodyPr>
          <a:lstStyle/>
          <a:p>
            <a:r>
              <a:rPr lang="en-US" sz="1200" dirty="0"/>
              <a:t>Room and Space names match</a:t>
            </a:r>
          </a:p>
        </p:txBody>
      </p:sp>
      <p:sp>
        <p:nvSpPr>
          <p:cNvPr id="49" name="TextBox 48"/>
          <p:cNvSpPr txBox="1"/>
          <p:nvPr/>
        </p:nvSpPr>
        <p:spPr>
          <a:xfrm>
            <a:off x="5739493" y="5174990"/>
            <a:ext cx="2942545" cy="646331"/>
          </a:xfrm>
          <a:prstGeom prst="rect">
            <a:avLst/>
          </a:prstGeom>
          <a:solidFill>
            <a:schemeClr val="bg1"/>
          </a:solidFill>
        </p:spPr>
        <p:txBody>
          <a:bodyPr wrap="square" rtlCol="0">
            <a:spAutoFit/>
          </a:bodyPr>
          <a:lstStyle/>
          <a:p>
            <a:r>
              <a:rPr lang="en-US" sz="1200" dirty="0"/>
              <a:t>Rows with the same name in different files are merged on import into Maximo creating a single Maximo record</a:t>
            </a:r>
          </a:p>
        </p:txBody>
      </p:sp>
      <p:sp>
        <p:nvSpPr>
          <p:cNvPr id="50" name="TextBox 49"/>
          <p:cNvSpPr txBox="1"/>
          <p:nvPr/>
        </p:nvSpPr>
        <p:spPr>
          <a:xfrm>
            <a:off x="2652602" y="731845"/>
            <a:ext cx="2942545" cy="461665"/>
          </a:xfrm>
          <a:prstGeom prst="rect">
            <a:avLst/>
          </a:prstGeom>
          <a:solidFill>
            <a:schemeClr val="bg1"/>
          </a:solidFill>
        </p:spPr>
        <p:txBody>
          <a:bodyPr wrap="square" rtlCol="0">
            <a:spAutoFit/>
          </a:bodyPr>
          <a:lstStyle/>
          <a:p>
            <a:r>
              <a:rPr lang="en-US" sz="1200" dirty="0"/>
              <a:t>A separate </a:t>
            </a:r>
            <a:r>
              <a:rPr lang="en-US" sz="1200" dirty="0" err="1"/>
              <a:t>COBie</a:t>
            </a:r>
            <a:r>
              <a:rPr lang="en-US" sz="1200" dirty="0"/>
              <a:t> file is produced for each file in the model</a:t>
            </a:r>
          </a:p>
        </p:txBody>
      </p:sp>
      <p:sp>
        <p:nvSpPr>
          <p:cNvPr id="32" name="TextBox 31"/>
          <p:cNvSpPr txBox="1"/>
          <p:nvPr/>
        </p:nvSpPr>
        <p:spPr>
          <a:xfrm>
            <a:off x="5476860" y="1091981"/>
            <a:ext cx="3526463" cy="1815882"/>
          </a:xfrm>
          <a:prstGeom prst="rect">
            <a:avLst/>
          </a:prstGeom>
          <a:solidFill>
            <a:schemeClr val="bg1"/>
          </a:solidFill>
        </p:spPr>
        <p:txBody>
          <a:bodyPr wrap="square" rtlCol="0">
            <a:spAutoFit/>
          </a:bodyPr>
          <a:lstStyle/>
          <a:p>
            <a:r>
              <a:rPr lang="en-US" sz="1600" b="1" dirty="0">
                <a:solidFill>
                  <a:srgbClr val="339C96"/>
                </a:solidFill>
              </a:rPr>
              <a:t>Room or Space?</a:t>
            </a:r>
          </a:p>
          <a:p>
            <a:r>
              <a:rPr lang="en-US" sz="1200" dirty="0"/>
              <a:t>The COBie tool kit has a page to select which components are associated with a room, and which with a space.  The defaults assume a single model file that contain both rooms and spaces.  If linked models are being used and a given file only contains one or the other, then everything should be set to use what is in the model.</a:t>
            </a:r>
          </a:p>
        </p:txBody>
      </p:sp>
    </p:spTree>
    <p:extLst>
      <p:ext uri="{BB962C8B-B14F-4D97-AF65-F5344CB8AC3E}">
        <p14:creationId xmlns:p14="http://schemas.microsoft.com/office/powerpoint/2010/main" val="3562492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COBie</a:t>
            </a:r>
            <a:r>
              <a:rPr lang="en-US" dirty="0"/>
              <a:t> Type name</a:t>
            </a:r>
          </a:p>
        </p:txBody>
      </p:sp>
      <p:sp>
        <p:nvSpPr>
          <p:cNvPr id="3" name="Content Placeholder 2"/>
          <p:cNvSpPr>
            <a:spLocks noGrp="1"/>
          </p:cNvSpPr>
          <p:nvPr>
            <p:ph sz="quarter" idx="17"/>
          </p:nvPr>
        </p:nvSpPr>
        <p:spPr>
          <a:xfrm>
            <a:off x="457200" y="1422400"/>
            <a:ext cx="4596493" cy="4284436"/>
          </a:xfrm>
        </p:spPr>
        <p:txBody>
          <a:bodyPr/>
          <a:lstStyle/>
          <a:p>
            <a:r>
              <a:rPr lang="en-US" dirty="0"/>
              <a:t>Goal: To create an Identifier for </a:t>
            </a:r>
            <a:r>
              <a:rPr lang="en-US" dirty="0" err="1"/>
              <a:t>COBie</a:t>
            </a:r>
            <a:r>
              <a:rPr lang="en-US" dirty="0"/>
              <a:t> types that is both unique and human readable. How this is done depends on what data is in the model and what is desired in Maximo. A generally workable set of choices is displayed to the right. The Type Mark is expected to be unique.  The other fields provide human readable information.</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18</a:t>
            </a:fld>
            <a:endParaRPr lang="en-US" altLang="en-US"/>
          </a:p>
        </p:txBody>
      </p:sp>
      <p:pic>
        <p:nvPicPr>
          <p:cNvPr id="5" name="Picture 4"/>
          <p:cNvPicPr>
            <a:picLocks noChangeAspect="1"/>
          </p:cNvPicPr>
          <p:nvPr/>
        </p:nvPicPr>
        <p:blipFill>
          <a:blip r:embed="rId2"/>
          <a:stretch>
            <a:fillRect/>
          </a:stretch>
        </p:blipFill>
        <p:spPr>
          <a:xfrm>
            <a:off x="5488440" y="1422400"/>
            <a:ext cx="3457575" cy="4371975"/>
          </a:xfrm>
          <a:prstGeom prst="rect">
            <a:avLst/>
          </a:prstGeom>
        </p:spPr>
      </p:pic>
      <p:sp>
        <p:nvSpPr>
          <p:cNvPr id="6" name="TextBox 5"/>
          <p:cNvSpPr txBox="1"/>
          <p:nvPr/>
        </p:nvSpPr>
        <p:spPr>
          <a:xfrm>
            <a:off x="367320" y="5948263"/>
            <a:ext cx="4620986" cy="307777"/>
          </a:xfrm>
          <a:prstGeom prst="rect">
            <a:avLst/>
          </a:prstGeom>
          <a:noFill/>
        </p:spPr>
        <p:txBody>
          <a:bodyPr wrap="square" rtlCol="0">
            <a:spAutoFit/>
          </a:bodyPr>
          <a:lstStyle/>
          <a:p>
            <a:r>
              <a:rPr lang="en-US" sz="1400" dirty="0" err="1"/>
              <a:t>COBie</a:t>
            </a:r>
            <a:r>
              <a:rPr lang="en-US" sz="1400" dirty="0"/>
              <a:t> Type name becomes the Maximo Product Name</a:t>
            </a:r>
          </a:p>
        </p:txBody>
      </p:sp>
    </p:spTree>
    <p:extLst>
      <p:ext uri="{BB962C8B-B14F-4D97-AF65-F5344CB8AC3E}">
        <p14:creationId xmlns:p14="http://schemas.microsoft.com/office/powerpoint/2010/main" val="249065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Revit Families Room Aware</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19</a:t>
            </a:fld>
            <a:endParaRPr lang="en-US" altLang="en-US"/>
          </a:p>
        </p:txBody>
      </p:sp>
      <p:pic>
        <p:nvPicPr>
          <p:cNvPr id="5" name="Picture 4"/>
          <p:cNvPicPr>
            <a:picLocks noChangeAspect="1"/>
          </p:cNvPicPr>
          <p:nvPr/>
        </p:nvPicPr>
        <p:blipFill>
          <a:blip r:embed="rId3"/>
          <a:stretch>
            <a:fillRect/>
          </a:stretch>
        </p:blipFill>
        <p:spPr>
          <a:xfrm>
            <a:off x="457200" y="467360"/>
            <a:ext cx="7383237" cy="5796250"/>
          </a:xfrm>
          <a:prstGeom prst="rect">
            <a:avLst/>
          </a:prstGeom>
        </p:spPr>
      </p:pic>
      <p:sp>
        <p:nvSpPr>
          <p:cNvPr id="3" name="Oval 2"/>
          <p:cNvSpPr/>
          <p:nvPr/>
        </p:nvSpPr>
        <p:spPr>
          <a:xfrm>
            <a:off x="457200" y="4143375"/>
            <a:ext cx="1836964" cy="28575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568043" y="5716361"/>
            <a:ext cx="857250" cy="28575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465615" y="4527492"/>
            <a:ext cx="2743200" cy="646331"/>
          </a:xfrm>
          <a:prstGeom prst="rect">
            <a:avLst/>
          </a:prstGeom>
          <a:solidFill>
            <a:schemeClr val="bg1"/>
          </a:solidFill>
        </p:spPr>
        <p:txBody>
          <a:bodyPr wrap="square" rtlCol="0">
            <a:spAutoFit/>
          </a:bodyPr>
          <a:lstStyle/>
          <a:p>
            <a:r>
              <a:rPr lang="en-US" sz="1200" dirty="0"/>
              <a:t>Some families may need to be made “Room Aware” to properly associate with a Room or Space</a:t>
            </a:r>
          </a:p>
        </p:txBody>
      </p:sp>
    </p:spTree>
    <p:extLst>
      <p:ext uri="{BB962C8B-B14F-4D97-AF65-F5344CB8AC3E}">
        <p14:creationId xmlns:p14="http://schemas.microsoft.com/office/powerpoint/2010/main" val="1867951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54138"/>
            <a:ext cx="8224838" cy="1172907"/>
          </a:xfrm>
        </p:spPr>
        <p:txBody>
          <a:bodyPr/>
          <a:lstStyle/>
          <a:p>
            <a:r>
              <a:rPr lang="en-US" dirty="0"/>
              <a:t>Planning for COBie data exchange</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2</a:t>
            </a:fld>
            <a:endParaRPr lang="en-US"/>
          </a:p>
        </p:txBody>
      </p:sp>
    </p:spTree>
    <p:extLst>
      <p:ext uri="{BB962C8B-B14F-4D97-AF65-F5344CB8AC3E}">
        <p14:creationId xmlns:p14="http://schemas.microsoft.com/office/powerpoint/2010/main" val="69854479"/>
      </p:ext>
    </p:extLst>
  </p:cSld>
  <p:clrMapOvr>
    <a:masterClrMapping/>
  </p:clrMapOvr>
  <p:transition>
    <p:zoom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Elements</a:t>
            </a:r>
          </a:p>
        </p:txBody>
      </p:sp>
      <p:sp>
        <p:nvSpPr>
          <p:cNvPr id="3" name="Content Placeholder 2"/>
          <p:cNvSpPr>
            <a:spLocks noGrp="1"/>
          </p:cNvSpPr>
          <p:nvPr>
            <p:ph sz="quarter" idx="17"/>
          </p:nvPr>
        </p:nvSpPr>
        <p:spPr>
          <a:xfrm>
            <a:off x="457200" y="1422400"/>
            <a:ext cx="3910693" cy="4493984"/>
          </a:xfrm>
        </p:spPr>
        <p:txBody>
          <a:bodyPr/>
          <a:lstStyle/>
          <a:p>
            <a:r>
              <a:rPr lang="en-US" dirty="0"/>
              <a:t>Select by family and type what is exported</a:t>
            </a:r>
          </a:p>
          <a:p>
            <a:r>
              <a:rPr lang="en-US" dirty="0"/>
              <a:t>Recommendation:</a:t>
            </a:r>
          </a:p>
          <a:p>
            <a:pPr marL="171450" lvl="1" indent="-171450">
              <a:buFont typeface="Arial" panose="020B0604020202020204" pitchFamily="34" charset="0"/>
              <a:buChar char="•"/>
            </a:pPr>
            <a:r>
              <a:rPr lang="en-US" dirty="0"/>
              <a:t>If you are getting your </a:t>
            </a:r>
            <a:r>
              <a:rPr lang="en-US" dirty="0" err="1"/>
              <a:t>COBie</a:t>
            </a:r>
            <a:r>
              <a:rPr lang="en-US" dirty="0"/>
              <a:t> from someone else, err on the side of caution and request anything you might want, then filter at the Maximo import</a:t>
            </a:r>
          </a:p>
          <a:p>
            <a:pPr marL="171450" lvl="1" indent="-171450">
              <a:buFont typeface="Arial" panose="020B0604020202020204" pitchFamily="34" charset="0"/>
              <a:buChar char="•"/>
            </a:pPr>
            <a:r>
              <a:rPr lang="en-US" dirty="0"/>
              <a:t>If you are doing your own import, then its worth spending some time fine tuning this and working with the import filters</a:t>
            </a:r>
          </a:p>
          <a:p>
            <a:pPr marL="171450" lvl="1" indent="-171450">
              <a:buFont typeface="Arial" panose="020B0604020202020204" pitchFamily="34" charset="0"/>
              <a:buChar char="•"/>
            </a:pPr>
            <a:r>
              <a:rPr lang="en-US" dirty="0"/>
              <a:t>When new elements are added to the model, by default they are not included in the COBie data even if the top level family is check for the element. It is best to review this tab anytime the model has been modified since the last COBie export</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20</a:t>
            </a:fld>
            <a:endParaRPr lang="en-US" altLang="en-US"/>
          </a:p>
        </p:txBody>
      </p:sp>
      <p:pic>
        <p:nvPicPr>
          <p:cNvPr id="5" name="Picture 4"/>
          <p:cNvPicPr>
            <a:picLocks noChangeAspect="1"/>
          </p:cNvPicPr>
          <p:nvPr/>
        </p:nvPicPr>
        <p:blipFill>
          <a:blip r:embed="rId2"/>
          <a:stretch>
            <a:fillRect/>
          </a:stretch>
        </p:blipFill>
        <p:spPr>
          <a:xfrm>
            <a:off x="4653643" y="1641267"/>
            <a:ext cx="4408714" cy="4275117"/>
          </a:xfrm>
          <a:prstGeom prst="rect">
            <a:avLst/>
          </a:prstGeom>
        </p:spPr>
      </p:pic>
    </p:spTree>
    <p:extLst>
      <p:ext uri="{BB962C8B-B14F-4D97-AF65-F5344CB8AC3E}">
        <p14:creationId xmlns:p14="http://schemas.microsoft.com/office/powerpoint/2010/main" val="36520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Fields</a:t>
            </a:r>
          </a:p>
        </p:txBody>
      </p:sp>
      <p:sp>
        <p:nvSpPr>
          <p:cNvPr id="3" name="Content Placeholder 2"/>
          <p:cNvSpPr>
            <a:spLocks noGrp="1"/>
          </p:cNvSpPr>
          <p:nvPr>
            <p:ph sz="quarter" idx="17"/>
          </p:nvPr>
        </p:nvSpPr>
        <p:spPr>
          <a:xfrm>
            <a:off x="457200" y="1005016"/>
            <a:ext cx="3818238" cy="5081459"/>
          </a:xfrm>
        </p:spPr>
        <p:txBody>
          <a:bodyPr/>
          <a:lstStyle/>
          <a:p>
            <a:r>
              <a:rPr lang="en-US" dirty="0"/>
              <a:t>The </a:t>
            </a:r>
            <a:r>
              <a:rPr lang="en-US" dirty="0" err="1"/>
              <a:t>COBie</a:t>
            </a:r>
            <a:r>
              <a:rPr lang="en-US" dirty="0"/>
              <a:t> toolkit uses several instance and type parameter prefixed with </a:t>
            </a:r>
            <a:r>
              <a:rPr lang="en-US" dirty="0" err="1"/>
              <a:t>COBie</a:t>
            </a:r>
            <a:r>
              <a:rPr lang="en-US" dirty="0"/>
              <a:t> to store data before generating the </a:t>
            </a:r>
            <a:r>
              <a:rPr lang="en-US" dirty="0" err="1"/>
              <a:t>COBie</a:t>
            </a:r>
            <a:r>
              <a:rPr lang="en-US" dirty="0"/>
              <a:t> spreadsheet. Some of these field are copied directly from Revit properties, some are calculated, and some must be entered by the modeler.  This step updates the copied and calculated field.  It is possible to manually override the copied and calculated fields.  The toolkit provides several options for updating these fields to prevent overwriting of manual overrides.</a:t>
            </a:r>
          </a:p>
          <a:p>
            <a:r>
              <a:rPr lang="en-US" dirty="0"/>
              <a:t>Best practice is to not override any values provide by the toolkit. Instead to insure that the necessary data in the model is provided so the toolkit generated the needed values.</a:t>
            </a:r>
          </a:p>
          <a:p>
            <a:r>
              <a:rPr lang="en-US" dirty="0"/>
              <a:t>If this is followed, then each time an updated </a:t>
            </a:r>
            <a:r>
              <a:rPr lang="en-US" dirty="0" err="1"/>
              <a:t>COBie</a:t>
            </a:r>
            <a:r>
              <a:rPr lang="en-US" dirty="0"/>
              <a:t> spreadsheet is to be generated, this screen must be visited and “Select All” clicked to cause all fields to be updated</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21</a:t>
            </a:fld>
            <a:endParaRPr lang="en-US" altLang="en-US"/>
          </a:p>
        </p:txBody>
      </p:sp>
      <p:pic>
        <p:nvPicPr>
          <p:cNvPr id="5" name="Picture 4"/>
          <p:cNvPicPr>
            <a:picLocks noChangeAspect="1"/>
          </p:cNvPicPr>
          <p:nvPr/>
        </p:nvPicPr>
        <p:blipFill>
          <a:blip r:embed="rId2"/>
          <a:stretch>
            <a:fillRect/>
          </a:stretch>
        </p:blipFill>
        <p:spPr>
          <a:xfrm>
            <a:off x="4653643" y="1345429"/>
            <a:ext cx="4404585" cy="4741046"/>
          </a:xfrm>
          <a:prstGeom prst="rect">
            <a:avLst/>
          </a:prstGeom>
        </p:spPr>
      </p:pic>
      <p:sp>
        <p:nvSpPr>
          <p:cNvPr id="7" name="Oval 6"/>
          <p:cNvSpPr/>
          <p:nvPr/>
        </p:nvSpPr>
        <p:spPr>
          <a:xfrm>
            <a:off x="7535749" y="4547029"/>
            <a:ext cx="1836964" cy="28575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787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COBie Export</a:t>
            </a:r>
          </a:p>
        </p:txBody>
      </p:sp>
      <p:sp>
        <p:nvSpPr>
          <p:cNvPr id="3" name="Content Placeholder 2"/>
          <p:cNvSpPr>
            <a:spLocks noGrp="1"/>
          </p:cNvSpPr>
          <p:nvPr>
            <p:ph sz="quarter" idx="17"/>
          </p:nvPr>
        </p:nvSpPr>
        <p:spPr>
          <a:xfrm>
            <a:off x="4871923" y="1375258"/>
            <a:ext cx="4030675" cy="4243044"/>
          </a:xfrm>
        </p:spPr>
        <p:txBody>
          <a:bodyPr/>
          <a:lstStyle/>
          <a:p>
            <a:r>
              <a:rPr lang="en-US" dirty="0"/>
              <a:t>Note: There are performance issue with the Excel interface.  Writing large COBie data sets can take days to complete.  Most of the data is attributes.  Some careful though about what attributes are actually needed can improve export performance.</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22</a:t>
            </a:fld>
            <a:endParaRPr lang="en-US" altLang="en-US"/>
          </a:p>
        </p:txBody>
      </p:sp>
      <p:pic>
        <p:nvPicPr>
          <p:cNvPr id="5" name="Picture 4"/>
          <p:cNvPicPr>
            <a:picLocks noChangeAspect="1"/>
          </p:cNvPicPr>
          <p:nvPr/>
        </p:nvPicPr>
        <p:blipFill>
          <a:blip r:embed="rId2"/>
          <a:stretch>
            <a:fillRect/>
          </a:stretch>
        </p:blipFill>
        <p:spPr>
          <a:xfrm>
            <a:off x="457200" y="1304873"/>
            <a:ext cx="4258460" cy="3699434"/>
          </a:xfrm>
          <a:prstGeom prst="rect">
            <a:avLst/>
          </a:prstGeom>
        </p:spPr>
      </p:pic>
      <p:sp>
        <p:nvSpPr>
          <p:cNvPr id="7" name="Oval 6"/>
          <p:cNvSpPr/>
          <p:nvPr/>
        </p:nvSpPr>
        <p:spPr>
          <a:xfrm>
            <a:off x="1528877" y="2296387"/>
            <a:ext cx="1375175" cy="28575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57200" y="3859400"/>
            <a:ext cx="1071677" cy="28575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7" idx="0"/>
          </p:cNvCxnSpPr>
          <p:nvPr/>
        </p:nvCxnSpPr>
        <p:spPr>
          <a:xfrm flipV="1">
            <a:off x="2216465" y="1068019"/>
            <a:ext cx="219497" cy="1228368"/>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877824" y="4145150"/>
            <a:ext cx="115214" cy="1034012"/>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2063" y="5216453"/>
            <a:ext cx="3394253" cy="276999"/>
          </a:xfrm>
          <a:prstGeom prst="rect">
            <a:avLst/>
          </a:prstGeom>
          <a:noFill/>
        </p:spPr>
        <p:txBody>
          <a:bodyPr wrap="square" rtlCol="0">
            <a:spAutoFit/>
          </a:bodyPr>
          <a:lstStyle/>
          <a:p>
            <a:r>
              <a:rPr lang="en-US" sz="1200" dirty="0"/>
              <a:t>Maximo does not support the Coordinate table</a:t>
            </a:r>
          </a:p>
        </p:txBody>
      </p:sp>
      <p:sp>
        <p:nvSpPr>
          <p:cNvPr id="14" name="TextBox 13"/>
          <p:cNvSpPr txBox="1"/>
          <p:nvPr/>
        </p:nvSpPr>
        <p:spPr>
          <a:xfrm>
            <a:off x="737532" y="674194"/>
            <a:ext cx="3394253" cy="646331"/>
          </a:xfrm>
          <a:prstGeom prst="rect">
            <a:avLst/>
          </a:prstGeom>
          <a:noFill/>
        </p:spPr>
        <p:txBody>
          <a:bodyPr wrap="square" rtlCol="0">
            <a:spAutoFit/>
          </a:bodyPr>
          <a:lstStyle/>
          <a:p>
            <a:r>
              <a:rPr lang="en-US" sz="1200" dirty="0"/>
              <a:t>For Maximo, always select “create new” allow Maximo to merge the COBie file from linked models</a:t>
            </a:r>
          </a:p>
        </p:txBody>
      </p:sp>
    </p:spTree>
    <p:extLst>
      <p:ext uri="{BB962C8B-B14F-4D97-AF65-F5344CB8AC3E}">
        <p14:creationId xmlns:p14="http://schemas.microsoft.com/office/powerpoint/2010/main" val="3449880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Import into Maximo</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23</a:t>
            </a:fld>
            <a:endParaRPr lang="en-US"/>
          </a:p>
        </p:txBody>
      </p:sp>
    </p:spTree>
    <p:extLst>
      <p:ext uri="{BB962C8B-B14F-4D97-AF65-F5344CB8AC3E}">
        <p14:creationId xmlns:p14="http://schemas.microsoft.com/office/powerpoint/2010/main" val="1159162427"/>
      </p:ext>
    </p:extLst>
  </p:cSld>
  <p:clrMapOvr>
    <a:masterClrMapping/>
  </p:clrMapOvr>
  <p:transition>
    <p:zoom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3620511" y="2361599"/>
            <a:ext cx="2251880" cy="99674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Maximo Model Validation</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24</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0870"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5400000">
            <a:off x="1556834" y="3913409"/>
            <a:ext cx="423619"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4" y="3430608"/>
            <a:ext cx="13946" cy="1106909"/>
          </a:xfrm>
          <a:prstGeom prst="bentConnector3">
            <a:avLst>
              <a:gd name="adj1" fmla="val 173918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0162" y="5188293"/>
            <a:ext cx="476963"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Forge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19468" y="5205353"/>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61" name="Picture 60"/>
          <p:cNvPicPr>
            <a:picLocks noChangeAspect="1"/>
          </p:cNvPicPr>
          <p:nvPr/>
        </p:nvPicPr>
        <p:blipFill>
          <a:blip r:embed="rId4"/>
          <a:stretch>
            <a:fillRect/>
          </a:stretch>
        </p:blipFill>
        <p:spPr>
          <a:xfrm>
            <a:off x="6491935" y="4643159"/>
            <a:ext cx="306653" cy="306653"/>
          </a:xfrm>
          <a:prstGeom prst="rect">
            <a:avLst/>
          </a:prstGeom>
        </p:spPr>
      </p:pic>
      <p:pic>
        <p:nvPicPr>
          <p:cNvPr id="62" name="Picture 61"/>
          <p:cNvPicPr>
            <a:picLocks noChangeAspect="1"/>
          </p:cNvPicPr>
          <p:nvPr/>
        </p:nvPicPr>
        <p:blipFill>
          <a:blip r:embed="rId4"/>
          <a:stretch>
            <a:fillRect/>
          </a:stretch>
        </p:blipFill>
        <p:spPr>
          <a:xfrm>
            <a:off x="6491008" y="3604321"/>
            <a:ext cx="306653" cy="306653"/>
          </a:xfrm>
          <a:prstGeom prst="rect">
            <a:avLst/>
          </a:prstGeom>
        </p:spPr>
      </p:pic>
      <p:pic>
        <p:nvPicPr>
          <p:cNvPr id="66" name="Picture 65"/>
          <p:cNvPicPr>
            <a:picLocks noChangeAspect="1"/>
          </p:cNvPicPr>
          <p:nvPr/>
        </p:nvPicPr>
        <p:blipFill>
          <a:blip r:embed="rId4"/>
          <a:stretch>
            <a:fillRect/>
          </a:stretch>
        </p:blipFill>
        <p:spPr>
          <a:xfrm>
            <a:off x="6520132" y="2683361"/>
            <a:ext cx="306653" cy="306653"/>
          </a:xfrm>
          <a:prstGeom prst="rect">
            <a:avLst/>
          </a:prstGeom>
        </p:spPr>
      </p:pic>
      <p:pic>
        <p:nvPicPr>
          <p:cNvPr id="67" name="Picture 66"/>
          <p:cNvPicPr>
            <a:picLocks noChangeAspect="1"/>
          </p:cNvPicPr>
          <p:nvPr/>
        </p:nvPicPr>
        <p:blipFill>
          <a:blip r:embed="rId4"/>
          <a:stretch>
            <a:fillRect/>
          </a:stretch>
        </p:blipFill>
        <p:spPr>
          <a:xfrm>
            <a:off x="6520132" y="1513397"/>
            <a:ext cx="306653" cy="306653"/>
          </a:xfrm>
          <a:prstGeom prst="rect">
            <a:avLst/>
          </a:prstGeom>
        </p:spPr>
      </p:pic>
      <p:sp>
        <p:nvSpPr>
          <p:cNvPr id="68" name="Flowchart: Document 67"/>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9" name="Picture 68"/>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277551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filters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25</a:t>
            </a:fld>
            <a:endParaRPr lang="en-US" altLang="en-US"/>
          </a:p>
        </p:txBody>
      </p:sp>
      <p:pic>
        <p:nvPicPr>
          <p:cNvPr id="5" name="Picture 4"/>
          <p:cNvPicPr>
            <a:picLocks noChangeAspect="1"/>
          </p:cNvPicPr>
          <p:nvPr/>
        </p:nvPicPr>
        <p:blipFill>
          <a:blip r:embed="rId3"/>
          <a:stretch>
            <a:fillRect/>
          </a:stretch>
        </p:blipFill>
        <p:spPr>
          <a:xfrm>
            <a:off x="379474" y="585215"/>
            <a:ext cx="6004637" cy="4003091"/>
          </a:xfrm>
          <a:prstGeom prst="rect">
            <a:avLst/>
          </a:prstGeom>
        </p:spPr>
      </p:pic>
      <p:sp>
        <p:nvSpPr>
          <p:cNvPr id="6" name="Rectangular Callout 5"/>
          <p:cNvSpPr/>
          <p:nvPr/>
        </p:nvSpPr>
        <p:spPr>
          <a:xfrm>
            <a:off x="3259271" y="2026310"/>
            <a:ext cx="2124718" cy="276242"/>
          </a:xfrm>
          <a:prstGeom prst="wedgeRectCallout">
            <a:avLst>
              <a:gd name="adj1" fmla="val -54949"/>
              <a:gd name="adj2" fmla="val 1581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COBie table the filter applies to</a:t>
            </a:r>
          </a:p>
        </p:txBody>
      </p:sp>
      <p:sp>
        <p:nvSpPr>
          <p:cNvPr id="7" name="Rectangular Callout 6"/>
          <p:cNvSpPr/>
          <p:nvPr/>
        </p:nvSpPr>
        <p:spPr>
          <a:xfrm>
            <a:off x="4084669" y="2921339"/>
            <a:ext cx="1196905" cy="224197"/>
          </a:xfrm>
          <a:prstGeom prst="wedgeRectCallout">
            <a:avLst>
              <a:gd name="adj1" fmla="val -19583"/>
              <a:gd name="adj2" fmla="val -1205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Filter string</a:t>
            </a:r>
          </a:p>
        </p:txBody>
      </p:sp>
      <p:sp>
        <p:nvSpPr>
          <p:cNvPr id="8" name="Rectangular Callout 7"/>
          <p:cNvSpPr/>
          <p:nvPr/>
        </p:nvSpPr>
        <p:spPr>
          <a:xfrm>
            <a:off x="6526726" y="1929217"/>
            <a:ext cx="1593146" cy="810879"/>
          </a:xfrm>
          <a:prstGeom prst="wedgeRectCallout">
            <a:avLst>
              <a:gd name="adj1" fmla="val -93644"/>
              <a:gd name="adj2" fmla="val 36884"/>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Filter Type</a:t>
            </a:r>
          </a:p>
          <a:p>
            <a:pPr marL="171450" indent="-171450">
              <a:buFont typeface="Arial" panose="020B0604020202020204" pitchFamily="34" charset="0"/>
              <a:buChar char="•"/>
            </a:pPr>
            <a:r>
              <a:rPr lang="en-US" sz="1200" dirty="0">
                <a:solidFill>
                  <a:schemeClr val="tx1"/>
                </a:solidFill>
              </a:rPr>
              <a:t>Substring</a:t>
            </a:r>
          </a:p>
          <a:p>
            <a:pPr marL="171450" indent="-171450">
              <a:buFont typeface="Arial" panose="020B0604020202020204" pitchFamily="34" charset="0"/>
              <a:buChar char="•"/>
            </a:pPr>
            <a:r>
              <a:rPr lang="en-US" sz="1200" dirty="0">
                <a:solidFill>
                  <a:schemeClr val="tx1"/>
                </a:solidFill>
              </a:rPr>
              <a:t>Exact Match</a:t>
            </a:r>
          </a:p>
          <a:p>
            <a:pPr marL="171450" indent="-171450">
              <a:buFont typeface="Arial" panose="020B0604020202020204" pitchFamily="34" charset="0"/>
              <a:buChar char="•"/>
            </a:pPr>
            <a:r>
              <a:rPr lang="en-US" sz="1200" dirty="0">
                <a:solidFill>
                  <a:schemeClr val="tx1"/>
                </a:solidFill>
              </a:rPr>
              <a:t>Regular Expression</a:t>
            </a:r>
          </a:p>
        </p:txBody>
      </p:sp>
      <p:sp>
        <p:nvSpPr>
          <p:cNvPr id="3" name="TextBox 2"/>
          <p:cNvSpPr txBox="1"/>
          <p:nvPr/>
        </p:nvSpPr>
        <p:spPr>
          <a:xfrm>
            <a:off x="563270" y="4703674"/>
            <a:ext cx="8118768" cy="1569660"/>
          </a:xfrm>
          <a:prstGeom prst="rect">
            <a:avLst/>
          </a:prstGeom>
          <a:noFill/>
        </p:spPr>
        <p:txBody>
          <a:bodyPr wrap="square" rtlCol="0">
            <a:spAutoFit/>
          </a:bodyPr>
          <a:lstStyle/>
          <a:p>
            <a:r>
              <a:rPr lang="en-US" sz="1200" dirty="0"/>
              <a:t>Filters provide control over what COBie data is imported.</a:t>
            </a:r>
          </a:p>
          <a:p>
            <a:pPr marL="171450" indent="-171450">
              <a:buFont typeface="Arial" panose="020B0604020202020204" pitchFamily="34" charset="0"/>
              <a:buChar char="•"/>
            </a:pPr>
            <a:r>
              <a:rPr lang="en-US" sz="1200" dirty="0"/>
              <a:t>Filters are applied to the name field of the specified COBie table</a:t>
            </a:r>
          </a:p>
          <a:p>
            <a:pPr marL="171450" indent="-171450">
              <a:buFont typeface="Arial" panose="020B0604020202020204" pitchFamily="34" charset="0"/>
              <a:buChar char="•"/>
            </a:pPr>
            <a:r>
              <a:rPr lang="en-US" sz="1200" dirty="0"/>
              <a:t>Filters stack.  For exclude, if an item matches any filter it is excluded.  For include, if an item matches any filter it is included</a:t>
            </a:r>
          </a:p>
          <a:p>
            <a:pPr marL="171450" indent="-171450">
              <a:buFont typeface="Arial" panose="020B0604020202020204" pitchFamily="34" charset="0"/>
              <a:buChar char="•"/>
            </a:pPr>
            <a:r>
              <a:rPr lang="en-US" sz="1200" dirty="0"/>
              <a:t>Filters cascade.  </a:t>
            </a:r>
          </a:p>
          <a:p>
            <a:pPr marL="490538" lvl="1" indent="-171450">
              <a:buFont typeface="Arial" panose="020B0604020202020204" pitchFamily="34" charset="0"/>
              <a:buChar char="•"/>
            </a:pPr>
            <a:r>
              <a:rPr lang="en-US" sz="1200" dirty="0"/>
              <a:t>Excluding a type excludes all components that reference the type.  </a:t>
            </a:r>
          </a:p>
          <a:p>
            <a:pPr marL="490538" lvl="1" indent="-171450">
              <a:buFont typeface="Arial" panose="020B0604020202020204" pitchFamily="34" charset="0"/>
              <a:buChar char="•"/>
            </a:pPr>
            <a:r>
              <a:rPr lang="en-US" sz="1200" dirty="0"/>
              <a:t>Excluding a space excludes all components that reference it</a:t>
            </a:r>
          </a:p>
          <a:p>
            <a:pPr marL="490538" lvl="1" indent="-171450">
              <a:buFont typeface="Arial" panose="020B0604020202020204" pitchFamily="34" charset="0"/>
              <a:buChar char="•"/>
            </a:pPr>
            <a:r>
              <a:rPr lang="en-US" sz="1200" dirty="0"/>
              <a:t>Excluding a floor excludes all spaces, and therefore all components that reference it</a:t>
            </a:r>
          </a:p>
        </p:txBody>
      </p:sp>
      <p:sp>
        <p:nvSpPr>
          <p:cNvPr id="9" name="Rectangular Callout 8"/>
          <p:cNvSpPr/>
          <p:nvPr/>
        </p:nvSpPr>
        <p:spPr>
          <a:xfrm>
            <a:off x="593505" y="3145536"/>
            <a:ext cx="2124718" cy="424282"/>
          </a:xfrm>
          <a:prstGeom prst="wedgeRectCallout">
            <a:avLst>
              <a:gd name="adj1" fmla="val -10536"/>
              <a:gd name="adj2" fmla="val -1423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Filter either specifies what is included or what is excluded</a:t>
            </a:r>
          </a:p>
        </p:txBody>
      </p:sp>
    </p:spTree>
    <p:extLst>
      <p:ext uri="{BB962C8B-B14F-4D97-AF65-F5344CB8AC3E}">
        <p14:creationId xmlns:p14="http://schemas.microsoft.com/office/powerpoint/2010/main" val="4256688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340" y="126412"/>
            <a:ext cx="6477000" cy="452710"/>
          </a:xfrm>
        </p:spPr>
        <p:txBody>
          <a:bodyPr/>
          <a:lstStyle/>
          <a:p>
            <a:r>
              <a:rPr lang="en-US" sz="2800" dirty="0"/>
              <a:t>Define Attribute Maps</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26</a:t>
            </a:fld>
            <a:endParaRPr lang="en-US"/>
          </a:p>
        </p:txBody>
      </p:sp>
      <p:pic>
        <p:nvPicPr>
          <p:cNvPr id="4" name="Picture 3"/>
          <p:cNvPicPr>
            <a:picLocks noChangeAspect="1"/>
          </p:cNvPicPr>
          <p:nvPr/>
        </p:nvPicPr>
        <p:blipFill>
          <a:blip r:embed="rId2"/>
          <a:stretch>
            <a:fillRect/>
          </a:stretch>
        </p:blipFill>
        <p:spPr>
          <a:xfrm>
            <a:off x="3228398" y="1547445"/>
            <a:ext cx="5718152" cy="3103785"/>
          </a:xfrm>
          <a:prstGeom prst="rect">
            <a:avLst/>
          </a:prstGeom>
        </p:spPr>
      </p:pic>
      <p:pic>
        <p:nvPicPr>
          <p:cNvPr id="5" name="Picture 4"/>
          <p:cNvPicPr>
            <a:picLocks noChangeAspect="1"/>
          </p:cNvPicPr>
          <p:nvPr/>
        </p:nvPicPr>
        <p:blipFill>
          <a:blip r:embed="rId3"/>
          <a:stretch>
            <a:fillRect/>
          </a:stretch>
        </p:blipFill>
        <p:spPr>
          <a:xfrm>
            <a:off x="316523" y="3691553"/>
            <a:ext cx="5770951" cy="2578876"/>
          </a:xfrm>
          <a:prstGeom prst="rect">
            <a:avLst/>
          </a:prstGeom>
        </p:spPr>
      </p:pic>
      <p:sp>
        <p:nvSpPr>
          <p:cNvPr id="7" name="Rectangular Callout 7"/>
          <p:cNvSpPr/>
          <p:nvPr/>
        </p:nvSpPr>
        <p:spPr>
          <a:xfrm>
            <a:off x="2317971" y="5410678"/>
            <a:ext cx="1624997" cy="261270"/>
          </a:xfrm>
          <a:prstGeom prst="wedgeRectCallout">
            <a:avLst>
              <a:gd name="adj1" fmla="val -5998"/>
              <a:gd name="adj2" fmla="val -112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8" name="Rectangular Callout 8"/>
          <p:cNvSpPr/>
          <p:nvPr/>
        </p:nvSpPr>
        <p:spPr>
          <a:xfrm>
            <a:off x="6683079" y="3780793"/>
            <a:ext cx="1667866" cy="261270"/>
          </a:xfrm>
          <a:prstGeom prst="wedgeRectCallout">
            <a:avLst>
              <a:gd name="adj1" fmla="val -8945"/>
              <a:gd name="adj2" fmla="val -12220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COBie Attribute name</a:t>
            </a:r>
          </a:p>
        </p:txBody>
      </p:sp>
      <p:sp>
        <p:nvSpPr>
          <p:cNvPr id="9" name="Rectangular Callout 9"/>
          <p:cNvSpPr/>
          <p:nvPr/>
        </p:nvSpPr>
        <p:spPr>
          <a:xfrm>
            <a:off x="4097986" y="5410678"/>
            <a:ext cx="1667866" cy="261270"/>
          </a:xfrm>
          <a:prstGeom prst="wedgeRectCallout">
            <a:avLst>
              <a:gd name="adj1" fmla="val -7795"/>
              <a:gd name="adj2" fmla="val -12220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COBie Attribute name</a:t>
            </a:r>
          </a:p>
        </p:txBody>
      </p:sp>
      <p:sp>
        <p:nvSpPr>
          <p:cNvPr id="10" name="Rectangular Callout 10"/>
          <p:cNvSpPr/>
          <p:nvPr/>
        </p:nvSpPr>
        <p:spPr>
          <a:xfrm>
            <a:off x="4769054" y="3780793"/>
            <a:ext cx="1667866" cy="261270"/>
          </a:xfrm>
          <a:prstGeom prst="wedgeRectCallout">
            <a:avLst>
              <a:gd name="adj1" fmla="val 13291"/>
              <a:gd name="adj2" fmla="val -1148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attribute type</a:t>
            </a:r>
          </a:p>
        </p:txBody>
      </p:sp>
      <p:sp>
        <p:nvSpPr>
          <p:cNvPr id="11" name="Rectangular Callout 7"/>
          <p:cNvSpPr/>
          <p:nvPr/>
        </p:nvSpPr>
        <p:spPr>
          <a:xfrm>
            <a:off x="2317970" y="5402327"/>
            <a:ext cx="1624997" cy="261270"/>
          </a:xfrm>
          <a:prstGeom prst="wedgeRectCallout">
            <a:avLst>
              <a:gd name="adj1" fmla="val -31969"/>
              <a:gd name="adj2" fmla="val -1197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solidFill>
                  <a:schemeClr val="tx1"/>
                </a:solidFill>
              </a:rPr>
              <a:t>Mbo</a:t>
            </a:r>
            <a:r>
              <a:rPr lang="en-US" sz="1200" dirty="0">
                <a:solidFill>
                  <a:schemeClr val="tx1"/>
                </a:solidFill>
              </a:rPr>
              <a:t> name and field</a:t>
            </a:r>
          </a:p>
        </p:txBody>
      </p:sp>
      <p:sp>
        <p:nvSpPr>
          <p:cNvPr id="12" name="Rectangular Callout 6"/>
          <p:cNvSpPr/>
          <p:nvPr/>
        </p:nvSpPr>
        <p:spPr>
          <a:xfrm>
            <a:off x="1293319" y="2743596"/>
            <a:ext cx="1846739" cy="446269"/>
          </a:xfrm>
          <a:prstGeom prst="wedgeRectCallout">
            <a:avLst>
              <a:gd name="adj1" fmla="val 63885"/>
              <a:gd name="adj2" fmla="val -4186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Override the import attribute name matching</a:t>
            </a:r>
          </a:p>
        </p:txBody>
      </p:sp>
      <p:sp>
        <p:nvSpPr>
          <p:cNvPr id="13" name="TextBox 12"/>
          <p:cNvSpPr txBox="1"/>
          <p:nvPr/>
        </p:nvSpPr>
        <p:spPr>
          <a:xfrm>
            <a:off x="297340" y="526727"/>
            <a:ext cx="7650906" cy="1200329"/>
          </a:xfrm>
          <a:prstGeom prst="rect">
            <a:avLst/>
          </a:prstGeom>
          <a:noFill/>
        </p:spPr>
        <p:txBody>
          <a:bodyPr wrap="square" rtlCol="0">
            <a:spAutoFit/>
          </a:bodyPr>
          <a:lstStyle/>
          <a:p>
            <a:r>
              <a:rPr lang="en-US" sz="1200" dirty="0"/>
              <a:t>There are two types of Attribute Map</a:t>
            </a:r>
          </a:p>
          <a:p>
            <a:pPr marL="171450" indent="-171450">
              <a:buFont typeface="Arial" panose="020B0604020202020204" pitchFamily="34" charset="0"/>
              <a:buChar char="•"/>
            </a:pPr>
            <a:r>
              <a:rPr lang="en-US" sz="1200" dirty="0"/>
              <a:t>Mapping COBie attributes to fields in a Maximo table (</a:t>
            </a:r>
            <a:r>
              <a:rPr lang="en-US" sz="1200" dirty="0" err="1"/>
              <a:t>Mbo</a:t>
            </a:r>
            <a:r>
              <a:rPr lang="en-US" sz="1200" dirty="0"/>
              <a:t>).  This is particularly useful when tables have been extended with custom fields that need to be populated with COBie data</a:t>
            </a:r>
          </a:p>
          <a:p>
            <a:pPr marL="171450" indent="-171450">
              <a:buFont typeface="Arial" panose="020B0604020202020204" pitchFamily="34" charset="0"/>
              <a:buChar char="•"/>
            </a:pPr>
            <a:r>
              <a:rPr lang="en-US" sz="1200" dirty="0"/>
              <a:t>Overriding the attribute type name matching provided by the import.  This is useful when the parameter names in the model don’t conform to the enterprise standards</a:t>
            </a:r>
          </a:p>
          <a:p>
            <a:endParaRPr lang="en-US" sz="1200" dirty="0"/>
          </a:p>
        </p:txBody>
      </p:sp>
      <p:sp>
        <p:nvSpPr>
          <p:cNvPr id="14" name="Rectangular Callout 6"/>
          <p:cNvSpPr/>
          <p:nvPr/>
        </p:nvSpPr>
        <p:spPr>
          <a:xfrm>
            <a:off x="6436920" y="5237695"/>
            <a:ext cx="1846739" cy="446269"/>
          </a:xfrm>
          <a:prstGeom prst="wedgeRectCallout">
            <a:avLst>
              <a:gd name="adj1" fmla="val -74963"/>
              <a:gd name="adj2" fmla="val -2323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Populate custom </a:t>
            </a:r>
            <a:r>
              <a:rPr lang="en-US" sz="1200" dirty="0" err="1">
                <a:solidFill>
                  <a:schemeClr val="tx1"/>
                </a:solidFill>
              </a:rPr>
              <a:t>Mbo</a:t>
            </a:r>
            <a:r>
              <a:rPr lang="en-US" sz="1200" dirty="0">
                <a:solidFill>
                  <a:schemeClr val="tx1"/>
                </a:solidFill>
              </a:rPr>
              <a:t> fields with COBie data</a:t>
            </a:r>
          </a:p>
        </p:txBody>
      </p:sp>
    </p:spTree>
    <p:extLst>
      <p:ext uri="{BB962C8B-B14F-4D97-AF65-F5344CB8AC3E}">
        <p14:creationId xmlns:p14="http://schemas.microsoft.com/office/powerpoint/2010/main" val="2285458868"/>
      </p:ext>
    </p:extLst>
  </p:cSld>
  <p:clrMapOvr>
    <a:masterClrMapping/>
  </p:clrMapOvr>
  <p:transition>
    <p:zoom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113623"/>
            <a:ext cx="6477000" cy="452710"/>
          </a:xfrm>
        </p:spPr>
        <p:txBody>
          <a:bodyPr/>
          <a:lstStyle/>
          <a:p>
            <a:r>
              <a:rPr lang="en-US" sz="2800" dirty="0"/>
              <a:t>Add Attribute Maps to the Project</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27</a:t>
            </a:fld>
            <a:endParaRPr lang="en-US"/>
          </a:p>
        </p:txBody>
      </p:sp>
      <p:pic>
        <p:nvPicPr>
          <p:cNvPr id="5" name="Picture 4"/>
          <p:cNvPicPr>
            <a:picLocks noChangeAspect="1"/>
          </p:cNvPicPr>
          <p:nvPr/>
        </p:nvPicPr>
        <p:blipFill>
          <a:blip r:embed="rId2"/>
          <a:stretch>
            <a:fillRect/>
          </a:stretch>
        </p:blipFill>
        <p:spPr>
          <a:xfrm>
            <a:off x="246185" y="566333"/>
            <a:ext cx="5457837" cy="5233821"/>
          </a:xfrm>
          <a:prstGeom prst="rect">
            <a:avLst/>
          </a:prstGeom>
        </p:spPr>
      </p:pic>
      <p:pic>
        <p:nvPicPr>
          <p:cNvPr id="6" name="Picture 5"/>
          <p:cNvPicPr>
            <a:picLocks noChangeAspect="1"/>
          </p:cNvPicPr>
          <p:nvPr/>
        </p:nvPicPr>
        <p:blipFill>
          <a:blip r:embed="rId3"/>
          <a:stretch>
            <a:fillRect/>
          </a:stretch>
        </p:blipFill>
        <p:spPr>
          <a:xfrm>
            <a:off x="5594027" y="3133258"/>
            <a:ext cx="3370497" cy="2965539"/>
          </a:xfrm>
          <a:prstGeom prst="rect">
            <a:avLst/>
          </a:prstGeom>
        </p:spPr>
      </p:pic>
      <p:sp>
        <p:nvSpPr>
          <p:cNvPr id="7" name="TextBox 6"/>
          <p:cNvSpPr txBox="1"/>
          <p:nvPr/>
        </p:nvSpPr>
        <p:spPr>
          <a:xfrm>
            <a:off x="5850881" y="1202148"/>
            <a:ext cx="3037343" cy="1754326"/>
          </a:xfrm>
          <a:prstGeom prst="rect">
            <a:avLst/>
          </a:prstGeom>
          <a:noFill/>
        </p:spPr>
        <p:txBody>
          <a:bodyPr wrap="square" rtlCol="0">
            <a:spAutoFit/>
          </a:bodyPr>
          <a:lstStyle/>
          <a:p>
            <a:r>
              <a:rPr lang="en-US" sz="1200" dirty="0"/>
              <a:t>Specification and Field maps are create independently of an import project in a reusable library then associated with projects and session</a:t>
            </a:r>
          </a:p>
          <a:p>
            <a:endParaRPr lang="en-US" sz="1200" dirty="0"/>
          </a:p>
          <a:p>
            <a:r>
              <a:rPr lang="en-US" sz="1200" dirty="0"/>
              <a:t>Session map can over ride project map.  Session maps should be used sparingly.  They are only intended to address project compliance issues.</a:t>
            </a:r>
          </a:p>
        </p:txBody>
      </p:sp>
      <p:sp>
        <p:nvSpPr>
          <p:cNvPr id="8" name="Rectangular Callout 6"/>
          <p:cNvSpPr/>
          <p:nvPr/>
        </p:nvSpPr>
        <p:spPr>
          <a:xfrm>
            <a:off x="1293319" y="1403526"/>
            <a:ext cx="1846739" cy="446269"/>
          </a:xfrm>
          <a:prstGeom prst="wedgeRectCallout">
            <a:avLst>
              <a:gd name="adj1" fmla="val -62605"/>
              <a:gd name="adj2" fmla="val 13204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Field Map selected from library</a:t>
            </a:r>
          </a:p>
        </p:txBody>
      </p:sp>
      <p:sp>
        <p:nvSpPr>
          <p:cNvPr id="9" name="Rectangular Callout 6"/>
          <p:cNvSpPr/>
          <p:nvPr/>
        </p:nvSpPr>
        <p:spPr>
          <a:xfrm>
            <a:off x="1293318" y="3453882"/>
            <a:ext cx="1846739" cy="446269"/>
          </a:xfrm>
          <a:prstGeom prst="wedgeRectCallout">
            <a:avLst>
              <a:gd name="adj1" fmla="val -62605"/>
              <a:gd name="adj2" fmla="val 13204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Specification Map selected from library</a:t>
            </a:r>
          </a:p>
        </p:txBody>
      </p:sp>
    </p:spTree>
    <p:extLst>
      <p:ext uri="{BB962C8B-B14F-4D97-AF65-F5344CB8AC3E}">
        <p14:creationId xmlns:p14="http://schemas.microsoft.com/office/powerpoint/2010/main" val="2079241439"/>
      </p:ext>
    </p:extLst>
  </p:cSld>
  <p:clrMapOvr>
    <a:masterClrMapping/>
  </p:clrMapOvr>
  <p:transition>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284" y="113623"/>
            <a:ext cx="6477000" cy="452710"/>
          </a:xfrm>
        </p:spPr>
        <p:txBody>
          <a:bodyPr/>
          <a:lstStyle/>
          <a:p>
            <a:r>
              <a:rPr lang="en-US" sz="2800" dirty="0"/>
              <a:t>Map COBie systems to Maximo Systems</a:t>
            </a:r>
          </a:p>
        </p:txBody>
      </p:sp>
      <p:sp>
        <p:nvSpPr>
          <p:cNvPr id="3" name="Slide Number Placeholder 2"/>
          <p:cNvSpPr>
            <a:spLocks noGrp="1"/>
          </p:cNvSpPr>
          <p:nvPr>
            <p:ph type="sldNum" sz="quarter" idx="11"/>
          </p:nvPr>
        </p:nvSpPr>
        <p:spPr/>
        <p:txBody>
          <a:bodyPr/>
          <a:lstStyle/>
          <a:p>
            <a:pPr>
              <a:defRPr/>
            </a:pPr>
            <a:fld id="{7F89EB82-E070-4097-993F-C2EB35C421F0}" type="slidenum">
              <a:rPr lang="en-US" smtClean="0"/>
              <a:pPr>
                <a:defRPr/>
              </a:pPr>
              <a:t>28</a:t>
            </a:fld>
            <a:endParaRPr lang="en-US"/>
          </a:p>
        </p:txBody>
      </p:sp>
      <p:pic>
        <p:nvPicPr>
          <p:cNvPr id="4" name="Picture 3"/>
          <p:cNvPicPr>
            <a:picLocks noChangeAspect="1"/>
          </p:cNvPicPr>
          <p:nvPr/>
        </p:nvPicPr>
        <p:blipFill>
          <a:blip r:embed="rId3"/>
          <a:stretch>
            <a:fillRect/>
          </a:stretch>
        </p:blipFill>
        <p:spPr>
          <a:xfrm>
            <a:off x="145990" y="1176571"/>
            <a:ext cx="4324831" cy="4670546"/>
          </a:xfrm>
          <a:prstGeom prst="rect">
            <a:avLst/>
          </a:prstGeom>
        </p:spPr>
      </p:pic>
      <p:sp>
        <p:nvSpPr>
          <p:cNvPr id="5" name="TextBox 4"/>
          <p:cNvSpPr txBox="1"/>
          <p:nvPr/>
        </p:nvSpPr>
        <p:spPr>
          <a:xfrm>
            <a:off x="4584789" y="1093443"/>
            <a:ext cx="4316224" cy="1938992"/>
          </a:xfrm>
          <a:prstGeom prst="rect">
            <a:avLst/>
          </a:prstGeom>
          <a:noFill/>
        </p:spPr>
        <p:txBody>
          <a:bodyPr wrap="square" rtlCol="0">
            <a:spAutoFit/>
          </a:bodyPr>
          <a:lstStyle/>
          <a:p>
            <a:r>
              <a:rPr lang="en-US" sz="1200" dirty="0"/>
              <a:t>BIM models typically have a large number of small flat systems.  For example:  Each electrical circuit is a system.  Maximo typically has a small number of large deep systems For example:  The electrical grid for a site.  The system map allows systems from a COBie file to be appended to an existing Maximo system at a specified point instead of creating a new Maximo system.</a:t>
            </a:r>
          </a:p>
          <a:p>
            <a:endParaRPr lang="en-US" sz="1200" dirty="0"/>
          </a:p>
          <a:p>
            <a:r>
              <a:rPr lang="en-US" sz="1200" dirty="0"/>
              <a:t>The list of all systems in a model may be extracted by running a validate session</a:t>
            </a: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584790" y="3715150"/>
            <a:ext cx="4439808" cy="2370947"/>
          </a:xfrm>
          <a:prstGeom prst="rect">
            <a:avLst/>
          </a:prstGeom>
          <a:noFill/>
          <a:ln>
            <a:noFill/>
          </a:ln>
        </p:spPr>
      </p:pic>
      <p:sp>
        <p:nvSpPr>
          <p:cNvPr id="7" name="Rectangular Callout 6"/>
          <p:cNvSpPr/>
          <p:nvPr/>
        </p:nvSpPr>
        <p:spPr>
          <a:xfrm>
            <a:off x="145990" y="3163170"/>
            <a:ext cx="1846739" cy="801791"/>
          </a:xfrm>
          <a:prstGeom prst="wedgeRectCallout">
            <a:avLst>
              <a:gd name="adj1" fmla="val -11426"/>
              <a:gd name="adj2" fmla="val 10997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List of all systems in the model generated by validate or induvial system names manually entered</a:t>
            </a:r>
          </a:p>
        </p:txBody>
      </p:sp>
      <p:sp>
        <p:nvSpPr>
          <p:cNvPr id="8" name="Rectangular Callout 6"/>
          <p:cNvSpPr/>
          <p:nvPr/>
        </p:nvSpPr>
        <p:spPr>
          <a:xfrm>
            <a:off x="145990" y="5729016"/>
            <a:ext cx="2243744" cy="446269"/>
          </a:xfrm>
          <a:prstGeom prst="wedgeRectCallout">
            <a:avLst>
              <a:gd name="adj1" fmla="val 33831"/>
              <a:gd name="adj2" fmla="val -866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system to which Model system is to be appended</a:t>
            </a:r>
          </a:p>
        </p:txBody>
      </p:sp>
      <p:sp>
        <p:nvSpPr>
          <p:cNvPr id="9" name="Rectangular Callout 6"/>
          <p:cNvSpPr/>
          <p:nvPr/>
        </p:nvSpPr>
        <p:spPr>
          <a:xfrm>
            <a:off x="2563892" y="5729016"/>
            <a:ext cx="1846739" cy="446269"/>
          </a:xfrm>
          <a:prstGeom prst="wedgeRectCallout">
            <a:avLst>
              <a:gd name="adj1" fmla="val -3105"/>
              <a:gd name="adj2" fmla="val -8835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Location where model system is appended</a:t>
            </a:r>
          </a:p>
        </p:txBody>
      </p:sp>
    </p:spTree>
    <p:extLst>
      <p:ext uri="{BB962C8B-B14F-4D97-AF65-F5344CB8AC3E}">
        <p14:creationId xmlns:p14="http://schemas.microsoft.com/office/powerpoint/2010/main" val="4247590946"/>
      </p:ext>
    </p:extLst>
  </p:cSld>
  <p:clrMapOvr>
    <a:masterClrMapping/>
  </p:clrMapOvr>
  <p:transition>
    <p:zoom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3556660" y="4299537"/>
            <a:ext cx="2251880" cy="84266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Maximo Model Validation</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29</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0870"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5400000">
            <a:off x="1556834" y="3913409"/>
            <a:ext cx="423619"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4" y="3430608"/>
            <a:ext cx="13946" cy="1106909"/>
          </a:xfrm>
          <a:prstGeom prst="bentConnector3">
            <a:avLst>
              <a:gd name="adj1" fmla="val 173918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0162" y="5188293"/>
            <a:ext cx="476963"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Forge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19468" y="5205353"/>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61" name="Picture 60"/>
          <p:cNvPicPr>
            <a:picLocks noChangeAspect="1"/>
          </p:cNvPicPr>
          <p:nvPr/>
        </p:nvPicPr>
        <p:blipFill>
          <a:blip r:embed="rId4"/>
          <a:stretch>
            <a:fillRect/>
          </a:stretch>
        </p:blipFill>
        <p:spPr>
          <a:xfrm>
            <a:off x="6491935" y="4643159"/>
            <a:ext cx="306653" cy="306653"/>
          </a:xfrm>
          <a:prstGeom prst="rect">
            <a:avLst/>
          </a:prstGeom>
        </p:spPr>
      </p:pic>
      <p:pic>
        <p:nvPicPr>
          <p:cNvPr id="62" name="Picture 61"/>
          <p:cNvPicPr>
            <a:picLocks noChangeAspect="1"/>
          </p:cNvPicPr>
          <p:nvPr/>
        </p:nvPicPr>
        <p:blipFill>
          <a:blip r:embed="rId4"/>
          <a:stretch>
            <a:fillRect/>
          </a:stretch>
        </p:blipFill>
        <p:spPr>
          <a:xfrm>
            <a:off x="6491008" y="3604321"/>
            <a:ext cx="306653" cy="306653"/>
          </a:xfrm>
          <a:prstGeom prst="rect">
            <a:avLst/>
          </a:prstGeom>
        </p:spPr>
      </p:pic>
      <p:pic>
        <p:nvPicPr>
          <p:cNvPr id="66" name="Picture 65"/>
          <p:cNvPicPr>
            <a:picLocks noChangeAspect="1"/>
          </p:cNvPicPr>
          <p:nvPr/>
        </p:nvPicPr>
        <p:blipFill>
          <a:blip r:embed="rId4"/>
          <a:stretch>
            <a:fillRect/>
          </a:stretch>
        </p:blipFill>
        <p:spPr>
          <a:xfrm>
            <a:off x="6520132" y="2683361"/>
            <a:ext cx="306653" cy="306653"/>
          </a:xfrm>
          <a:prstGeom prst="rect">
            <a:avLst/>
          </a:prstGeom>
        </p:spPr>
      </p:pic>
      <p:pic>
        <p:nvPicPr>
          <p:cNvPr id="67" name="Picture 66"/>
          <p:cNvPicPr>
            <a:picLocks noChangeAspect="1"/>
          </p:cNvPicPr>
          <p:nvPr/>
        </p:nvPicPr>
        <p:blipFill>
          <a:blip r:embed="rId4"/>
          <a:stretch>
            <a:fillRect/>
          </a:stretch>
        </p:blipFill>
        <p:spPr>
          <a:xfrm>
            <a:off x="6520132" y="1513397"/>
            <a:ext cx="306653" cy="306653"/>
          </a:xfrm>
          <a:prstGeom prst="rect">
            <a:avLst/>
          </a:prstGeom>
        </p:spPr>
      </p:pic>
      <p:sp>
        <p:nvSpPr>
          <p:cNvPr id="68" name="Flowchart: Document 67"/>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9" name="Picture 68"/>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23725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8"/>
            <a:ext cx="7091828" cy="397310"/>
          </a:xfrm>
        </p:spPr>
        <p:txBody>
          <a:bodyPr/>
          <a:lstStyle/>
          <a:p>
            <a:r>
              <a:rPr lang="en-US" sz="2400" dirty="0"/>
              <a:t>Digital Handover will overwhelm the owner with data</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a:t>
            </a:fld>
            <a:endParaRPr lang="en-US" altLang="en-US"/>
          </a:p>
        </p:txBody>
      </p:sp>
      <p:grpSp>
        <p:nvGrpSpPr>
          <p:cNvPr id="5" name="Group 4"/>
          <p:cNvGrpSpPr/>
          <p:nvPr/>
        </p:nvGrpSpPr>
        <p:grpSpPr>
          <a:xfrm>
            <a:off x="0" y="346387"/>
            <a:ext cx="3688961" cy="3496103"/>
            <a:chOff x="56707" y="715719"/>
            <a:chExt cx="3688961" cy="349610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07" y="715719"/>
              <a:ext cx="2323880" cy="3496103"/>
            </a:xfrm>
            <a:prstGeom prst="ellipse">
              <a:avLst/>
            </a:prstGeom>
            <a:ln>
              <a:noFill/>
            </a:ln>
            <a:effectLst>
              <a:softEdge rad="112500"/>
            </a:effectLst>
          </p:spPr>
        </p:pic>
        <p:sp>
          <p:nvSpPr>
            <p:cNvPr id="7" name="TextBox 6"/>
            <p:cNvSpPr txBox="1"/>
            <p:nvPr/>
          </p:nvSpPr>
          <p:spPr>
            <a:xfrm>
              <a:off x="1828800" y="908775"/>
              <a:ext cx="1916868" cy="646331"/>
            </a:xfrm>
            <a:prstGeom prst="rect">
              <a:avLst/>
            </a:prstGeom>
            <a:noFill/>
          </p:spPr>
          <p:txBody>
            <a:bodyPr wrap="square" rtlCol="0">
              <a:spAutoFit/>
            </a:bodyPr>
            <a:lstStyle/>
            <a:p>
              <a:pPr algn="ctr"/>
              <a:r>
                <a:rPr lang="en-US" sz="1800" dirty="0"/>
                <a:t>Hand-over data  before BIM</a:t>
              </a:r>
            </a:p>
          </p:txBody>
        </p:sp>
      </p:grpSp>
      <p:grpSp>
        <p:nvGrpSpPr>
          <p:cNvPr id="8" name="Group 7"/>
          <p:cNvGrpSpPr/>
          <p:nvPr/>
        </p:nvGrpSpPr>
        <p:grpSpPr>
          <a:xfrm>
            <a:off x="293722" y="2290113"/>
            <a:ext cx="4183610" cy="3906070"/>
            <a:chOff x="350429" y="2659445"/>
            <a:chExt cx="4183610" cy="3906070"/>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9637" y="2659445"/>
              <a:ext cx="2594402" cy="3906070"/>
            </a:xfrm>
            <a:prstGeom prst="ellipse">
              <a:avLst/>
            </a:prstGeom>
            <a:ln>
              <a:noFill/>
            </a:ln>
            <a:effectLst>
              <a:softEdge rad="112500"/>
            </a:effectLst>
          </p:spPr>
        </p:pic>
        <p:sp>
          <p:nvSpPr>
            <p:cNvPr id="10" name="TextBox 9"/>
            <p:cNvSpPr txBox="1"/>
            <p:nvPr/>
          </p:nvSpPr>
          <p:spPr>
            <a:xfrm>
              <a:off x="350429" y="5247632"/>
              <a:ext cx="1939636" cy="646331"/>
            </a:xfrm>
            <a:prstGeom prst="rect">
              <a:avLst/>
            </a:prstGeom>
            <a:noFill/>
          </p:spPr>
          <p:txBody>
            <a:bodyPr wrap="square" rtlCol="0">
              <a:spAutoFit/>
            </a:bodyPr>
            <a:lstStyle/>
            <a:p>
              <a:pPr algn="ctr"/>
              <a:r>
                <a:rPr lang="en-US" sz="1800" dirty="0"/>
                <a:t>Hand-over </a:t>
              </a:r>
            </a:p>
            <a:p>
              <a:pPr algn="ctr"/>
              <a:r>
                <a:rPr lang="en-US" sz="1800" dirty="0"/>
                <a:t>data After BIM</a:t>
              </a:r>
            </a:p>
          </p:txBody>
        </p:sp>
      </p:grpSp>
      <p:grpSp>
        <p:nvGrpSpPr>
          <p:cNvPr id="11" name="Group 10"/>
          <p:cNvGrpSpPr/>
          <p:nvPr/>
        </p:nvGrpSpPr>
        <p:grpSpPr>
          <a:xfrm>
            <a:off x="4025357" y="346387"/>
            <a:ext cx="4857750" cy="3534649"/>
            <a:chOff x="4082064" y="715719"/>
            <a:chExt cx="4857750" cy="3534649"/>
          </a:xfrm>
        </p:grpSpPr>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2064" y="715719"/>
              <a:ext cx="4857750" cy="3227070"/>
            </a:xfrm>
            <a:prstGeom prst="ellipse">
              <a:avLst/>
            </a:prstGeom>
            <a:ln>
              <a:noFill/>
            </a:ln>
            <a:effectLst>
              <a:softEdge rad="112500"/>
            </a:effectLst>
          </p:spPr>
        </p:pic>
        <p:sp>
          <p:nvSpPr>
            <p:cNvPr id="13" name="TextBox 12"/>
            <p:cNvSpPr txBox="1"/>
            <p:nvPr/>
          </p:nvSpPr>
          <p:spPr>
            <a:xfrm>
              <a:off x="4643122" y="3881036"/>
              <a:ext cx="4145457" cy="369332"/>
            </a:xfrm>
            <a:prstGeom prst="rect">
              <a:avLst/>
            </a:prstGeom>
            <a:noFill/>
          </p:spPr>
          <p:txBody>
            <a:bodyPr wrap="square" rtlCol="0">
              <a:spAutoFit/>
            </a:bodyPr>
            <a:lstStyle/>
            <a:p>
              <a:r>
                <a:rPr lang="en-US" sz="1800" dirty="0"/>
                <a:t>What the owner wants for hand-over</a:t>
              </a:r>
            </a:p>
          </p:txBody>
        </p:sp>
      </p:grpSp>
      <p:sp>
        <p:nvSpPr>
          <p:cNvPr id="14" name="TextBox 13"/>
          <p:cNvSpPr txBox="1"/>
          <p:nvPr/>
        </p:nvSpPr>
        <p:spPr>
          <a:xfrm>
            <a:off x="4656097" y="3881036"/>
            <a:ext cx="4431195" cy="2462213"/>
          </a:xfrm>
          <a:prstGeom prst="rect">
            <a:avLst/>
          </a:prstGeom>
          <a:noFill/>
        </p:spPr>
        <p:txBody>
          <a:bodyPr wrap="square" rtlCol="0">
            <a:spAutoFit/>
          </a:bodyPr>
          <a:lstStyle/>
          <a:p>
            <a:r>
              <a:rPr lang="en-US" sz="1600" b="0" dirty="0">
                <a:solidFill>
                  <a:schemeClr val="tx1"/>
                </a:solidFill>
              </a:rPr>
              <a:t>The model needs to be filtered when hand-over data is generated. Hand-over data should only include:</a:t>
            </a:r>
          </a:p>
          <a:p>
            <a:pPr marL="285750" indent="-285750">
              <a:buFont typeface="Arial" pitchFamily="34" charset="0"/>
              <a:buChar char="•"/>
            </a:pPr>
            <a:r>
              <a:rPr lang="en-US" sz="1600" b="0" dirty="0">
                <a:solidFill>
                  <a:schemeClr val="tx1"/>
                </a:solidFill>
              </a:rPr>
              <a:t>All floors and spaces</a:t>
            </a:r>
          </a:p>
          <a:p>
            <a:pPr marL="285750" indent="-285750">
              <a:buFont typeface="Arial" pitchFamily="34" charset="0"/>
              <a:buChar char="•"/>
            </a:pPr>
            <a:r>
              <a:rPr lang="en-US" sz="1600" b="0" dirty="0">
                <a:solidFill>
                  <a:schemeClr val="tx1"/>
                </a:solidFill>
              </a:rPr>
              <a:t>Only assets that have: </a:t>
            </a:r>
          </a:p>
          <a:p>
            <a:pPr marL="514350" lvl="1" indent="-285750">
              <a:buFont typeface="Arial" pitchFamily="34" charset="0"/>
              <a:buChar char="•"/>
            </a:pPr>
            <a:r>
              <a:rPr lang="en-US" sz="1400" b="0" dirty="0">
                <a:solidFill>
                  <a:schemeClr val="tx1"/>
                </a:solidFill>
              </a:rPr>
              <a:t>Significant capital cost</a:t>
            </a:r>
          </a:p>
          <a:p>
            <a:pPr marL="514350" lvl="1" indent="-285750">
              <a:buFont typeface="Arial" pitchFamily="34" charset="0"/>
              <a:buChar char="•"/>
            </a:pPr>
            <a:r>
              <a:rPr lang="en-US" sz="1400" b="0" dirty="0">
                <a:solidFill>
                  <a:schemeClr val="tx1"/>
                </a:solidFill>
              </a:rPr>
              <a:t>Maintenance requirements that require tracking</a:t>
            </a:r>
          </a:p>
          <a:p>
            <a:pPr marL="514350" lvl="1" indent="-285750">
              <a:buFont typeface="Arial" pitchFamily="34" charset="0"/>
              <a:buChar char="•"/>
            </a:pPr>
            <a:r>
              <a:rPr lang="en-US" sz="1400" b="0" dirty="0">
                <a:solidFill>
                  <a:schemeClr val="tx1"/>
                </a:solidFill>
              </a:rPr>
              <a:t>Regulatory requirements</a:t>
            </a:r>
          </a:p>
          <a:p>
            <a:pPr marL="57150" indent="-285750">
              <a:buFont typeface="Arial" pitchFamily="34" charset="0"/>
              <a:buChar char="•"/>
            </a:pPr>
            <a:r>
              <a:rPr lang="en-US" sz="1600" b="0" dirty="0">
                <a:solidFill>
                  <a:schemeClr val="tx1"/>
                </a:solidFill>
              </a:rPr>
              <a:t>Product data for all included assets</a:t>
            </a:r>
          </a:p>
          <a:p>
            <a:pPr marL="57150" indent="-285750">
              <a:buFont typeface="Arial" pitchFamily="34" charset="0"/>
              <a:buChar char="•"/>
            </a:pPr>
            <a:r>
              <a:rPr lang="en-US" sz="1600" b="0" dirty="0">
                <a:solidFill>
                  <a:schemeClr val="tx1"/>
                </a:solidFill>
              </a:rPr>
              <a:t>Attribute meaningful to the FM process</a:t>
            </a:r>
          </a:p>
        </p:txBody>
      </p:sp>
    </p:spTree>
    <p:extLst>
      <p:ext uri="{BB962C8B-B14F-4D97-AF65-F5344CB8AC3E}">
        <p14:creationId xmlns:p14="http://schemas.microsoft.com/office/powerpoint/2010/main" val="82891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1422" y="1278414"/>
            <a:ext cx="7293411" cy="4470155"/>
          </a:xfrm>
          <a:prstGeom prst="rect">
            <a:avLst/>
          </a:prstGeom>
        </p:spPr>
      </p:pic>
      <p:sp>
        <p:nvSpPr>
          <p:cNvPr id="2" name="Title 1"/>
          <p:cNvSpPr>
            <a:spLocks noGrp="1"/>
          </p:cNvSpPr>
          <p:nvPr>
            <p:ph type="title"/>
          </p:nvPr>
        </p:nvSpPr>
        <p:spPr/>
        <p:txBody>
          <a:bodyPr/>
          <a:lstStyle/>
          <a:p>
            <a:r>
              <a:rPr lang="en-US" dirty="0"/>
              <a:t>Model Validation – Create Import Project</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30</a:t>
            </a:fld>
            <a:endParaRPr lang="en-US" altLang="en-US"/>
          </a:p>
        </p:txBody>
      </p:sp>
      <p:sp>
        <p:nvSpPr>
          <p:cNvPr id="6" name="Rectangular Callout 5"/>
          <p:cNvSpPr/>
          <p:nvPr/>
        </p:nvSpPr>
        <p:spPr>
          <a:xfrm>
            <a:off x="156519" y="3642313"/>
            <a:ext cx="2685533" cy="343929"/>
          </a:xfrm>
          <a:prstGeom prst="wedgeRectCallout">
            <a:avLst>
              <a:gd name="adj1" fmla="val -22136"/>
              <a:gd name="adj2" fmla="val -2145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Unique human readable project name</a:t>
            </a:r>
          </a:p>
        </p:txBody>
      </p:sp>
      <p:sp>
        <p:nvSpPr>
          <p:cNvPr id="7" name="Rectangular Callout 6"/>
          <p:cNvSpPr/>
          <p:nvPr/>
        </p:nvSpPr>
        <p:spPr>
          <a:xfrm>
            <a:off x="3505200" y="1738184"/>
            <a:ext cx="2685533" cy="590031"/>
          </a:xfrm>
          <a:prstGeom prst="wedgeRectCallout">
            <a:avLst>
              <a:gd name="adj1" fmla="val -18148"/>
              <a:gd name="adj2" fmla="val 14561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This will be the parent location for the location tree created by the import starting with a location for the Facility</a:t>
            </a:r>
          </a:p>
        </p:txBody>
      </p:sp>
      <p:sp>
        <p:nvSpPr>
          <p:cNvPr id="8" name="Rectangular Callout 7"/>
          <p:cNvSpPr/>
          <p:nvPr/>
        </p:nvSpPr>
        <p:spPr>
          <a:xfrm>
            <a:off x="1791729" y="4079465"/>
            <a:ext cx="2685533" cy="731432"/>
          </a:xfrm>
          <a:prstGeom prst="wedgeRectCallout">
            <a:avLst>
              <a:gd name="adj1" fmla="val 31545"/>
              <a:gd name="adj2" fmla="val -123155"/>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A value the uniquely identifies the building in Maximo.  Used as a prefix for auto-generated values for Location and </a:t>
            </a:r>
            <a:r>
              <a:rPr lang="en-US" sz="1200" dirty="0" err="1">
                <a:solidFill>
                  <a:schemeClr val="tx1"/>
                </a:solidFill>
              </a:rPr>
              <a:t>AssetNum</a:t>
            </a:r>
            <a:endParaRPr lang="en-US" sz="1200" dirty="0">
              <a:solidFill>
                <a:schemeClr val="tx1"/>
              </a:solidFill>
            </a:endParaRPr>
          </a:p>
        </p:txBody>
      </p:sp>
      <p:sp>
        <p:nvSpPr>
          <p:cNvPr id="9" name="Rectangular Callout 8"/>
          <p:cNvSpPr/>
          <p:nvPr/>
        </p:nvSpPr>
        <p:spPr>
          <a:xfrm>
            <a:off x="5811792" y="4442797"/>
            <a:ext cx="2158316" cy="310435"/>
          </a:xfrm>
          <a:prstGeom prst="wedgeRectCallout">
            <a:avLst>
              <a:gd name="adj1" fmla="val -51434"/>
              <a:gd name="adj2" fmla="val -201314"/>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Site used for imported data</a:t>
            </a:r>
          </a:p>
        </p:txBody>
      </p:sp>
    </p:spTree>
    <p:extLst>
      <p:ext uri="{BB962C8B-B14F-4D97-AF65-F5344CB8AC3E}">
        <p14:creationId xmlns:p14="http://schemas.microsoft.com/office/powerpoint/2010/main" val="2978153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65715" y="467360"/>
            <a:ext cx="6019800" cy="5619750"/>
          </a:xfrm>
          <a:prstGeom prst="rect">
            <a:avLst/>
          </a:prstGeom>
        </p:spPr>
      </p:pic>
      <p:sp>
        <p:nvSpPr>
          <p:cNvPr id="2" name="Title 1"/>
          <p:cNvSpPr>
            <a:spLocks noGrp="1"/>
          </p:cNvSpPr>
          <p:nvPr>
            <p:ph type="title"/>
          </p:nvPr>
        </p:nvSpPr>
        <p:spPr/>
        <p:txBody>
          <a:bodyPr/>
          <a:lstStyle/>
          <a:p>
            <a:r>
              <a:rPr lang="en-US" dirty="0"/>
              <a:t>Model Validation – Create Validate Session</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31</a:t>
            </a:fld>
            <a:endParaRPr lang="en-US" altLang="en-US"/>
          </a:p>
        </p:txBody>
      </p:sp>
      <p:sp>
        <p:nvSpPr>
          <p:cNvPr id="6" name="Rectangular Callout 5"/>
          <p:cNvSpPr/>
          <p:nvPr/>
        </p:nvSpPr>
        <p:spPr>
          <a:xfrm>
            <a:off x="5390712" y="3436851"/>
            <a:ext cx="2158316" cy="469556"/>
          </a:xfrm>
          <a:prstGeom prst="wedgeRectCallout">
            <a:avLst>
              <a:gd name="adj1" fmla="val -40365"/>
              <a:gd name="adj2" fmla="val 12111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Create a new session for any import or export activity</a:t>
            </a:r>
          </a:p>
        </p:txBody>
      </p:sp>
    </p:spTree>
    <p:extLst>
      <p:ext uri="{BB962C8B-B14F-4D97-AF65-F5344CB8AC3E}">
        <p14:creationId xmlns:p14="http://schemas.microsoft.com/office/powerpoint/2010/main" val="980852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42392" y="467360"/>
            <a:ext cx="5387629" cy="5700078"/>
          </a:xfrm>
          <a:prstGeom prst="rect">
            <a:avLst/>
          </a:prstGeom>
        </p:spPr>
      </p:pic>
      <p:sp>
        <p:nvSpPr>
          <p:cNvPr id="2" name="Title 1"/>
          <p:cNvSpPr>
            <a:spLocks noGrp="1"/>
          </p:cNvSpPr>
          <p:nvPr>
            <p:ph type="title"/>
          </p:nvPr>
        </p:nvSpPr>
        <p:spPr/>
        <p:txBody>
          <a:bodyPr/>
          <a:lstStyle/>
          <a:p>
            <a:r>
              <a:rPr lang="en-US" dirty="0"/>
              <a:t>Model Validation – Merging Models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32</a:t>
            </a:fld>
            <a:endParaRPr lang="en-US" altLang="en-US"/>
          </a:p>
        </p:txBody>
      </p:sp>
      <p:sp>
        <p:nvSpPr>
          <p:cNvPr id="6" name="Rectangular Callout 5"/>
          <p:cNvSpPr/>
          <p:nvPr/>
        </p:nvSpPr>
        <p:spPr>
          <a:xfrm>
            <a:off x="2758144" y="3887961"/>
            <a:ext cx="2158316" cy="568411"/>
          </a:xfrm>
          <a:prstGeom prst="wedgeRectCallout">
            <a:avLst>
              <a:gd name="adj1" fmla="val -86036"/>
              <a:gd name="adj2" fmla="val 22779"/>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Select an existing facility location to test merging with existing data</a:t>
            </a:r>
          </a:p>
        </p:txBody>
      </p:sp>
      <p:sp>
        <p:nvSpPr>
          <p:cNvPr id="8" name="TextBox 7"/>
          <p:cNvSpPr txBox="1"/>
          <p:nvPr/>
        </p:nvSpPr>
        <p:spPr>
          <a:xfrm>
            <a:off x="6015213" y="1239439"/>
            <a:ext cx="2885800" cy="4339650"/>
          </a:xfrm>
          <a:prstGeom prst="rect">
            <a:avLst/>
          </a:prstGeom>
          <a:noFill/>
        </p:spPr>
        <p:txBody>
          <a:bodyPr wrap="square" rtlCol="0">
            <a:spAutoFit/>
          </a:bodyPr>
          <a:lstStyle/>
          <a:p>
            <a:r>
              <a:rPr lang="en-US" sz="1200" dirty="0"/>
              <a:t>If model data is to be add to or overloaded on existing Maximo data for the facility, then a Merge session should be used.  </a:t>
            </a:r>
          </a:p>
          <a:p>
            <a:endParaRPr lang="en-US" sz="1200" dirty="0"/>
          </a:p>
          <a:p>
            <a:r>
              <a:rPr lang="en-US" sz="1200" dirty="0"/>
              <a:t>For a Merge session to work, the location and </a:t>
            </a:r>
            <a:r>
              <a:rPr lang="en-US" sz="1200" dirty="0" err="1"/>
              <a:t>assetnum</a:t>
            </a:r>
            <a:r>
              <a:rPr lang="en-US" sz="1200" dirty="0"/>
              <a:t> field values generated by the import need to match the values of the Maximo records they are to be merged with.  There are several strategies to accomplish this.  Careful use of both the COBie toolkit ID generation setting and the Maximo </a:t>
            </a:r>
            <a:r>
              <a:rPr lang="en-US" sz="1200" dirty="0" err="1"/>
              <a:t>COBIe</a:t>
            </a:r>
            <a:r>
              <a:rPr lang="en-US" sz="1200" dirty="0"/>
              <a:t> </a:t>
            </a:r>
            <a:r>
              <a:rPr lang="en-US" sz="1200" dirty="0" err="1"/>
              <a:t>imprort</a:t>
            </a:r>
            <a:r>
              <a:rPr lang="en-US" sz="1200" dirty="0"/>
              <a:t> ID generation settings can help, but there will usually be some amount of manually work</a:t>
            </a:r>
          </a:p>
          <a:p>
            <a:endParaRPr lang="en-US" sz="1200" dirty="0"/>
          </a:p>
          <a:p>
            <a:r>
              <a:rPr lang="en-US" sz="1200" dirty="0"/>
              <a:t>Once the merge is complete, the Maximo records are linked to the model and subsequent import and updates will automatically match against the data.  The linking also allows the viewer to be used for these records</a:t>
            </a:r>
          </a:p>
        </p:txBody>
      </p:sp>
    </p:spTree>
    <p:extLst>
      <p:ext uri="{BB962C8B-B14F-4D97-AF65-F5344CB8AC3E}">
        <p14:creationId xmlns:p14="http://schemas.microsoft.com/office/powerpoint/2010/main" val="3627679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8"/>
            <a:ext cx="7344032" cy="840509"/>
          </a:xfrm>
        </p:spPr>
        <p:txBody>
          <a:bodyPr/>
          <a:lstStyle/>
          <a:p>
            <a:r>
              <a:rPr lang="en-US" dirty="0"/>
              <a:t>Model Validation – Sample validate messages</a:t>
            </a:r>
          </a:p>
        </p:txBody>
      </p:sp>
      <p:sp>
        <p:nvSpPr>
          <p:cNvPr id="3" name="Content Placeholder 2"/>
          <p:cNvSpPr>
            <a:spLocks noGrp="1"/>
          </p:cNvSpPr>
          <p:nvPr>
            <p:ph sz="quarter" idx="17"/>
          </p:nvPr>
        </p:nvSpPr>
        <p:spPr>
          <a:xfrm>
            <a:off x="321276" y="560173"/>
            <a:ext cx="8765059" cy="5526303"/>
          </a:xfrm>
        </p:spPr>
        <p:txBody>
          <a:bodyPr/>
          <a:lstStyle/>
          <a:p>
            <a:r>
              <a:rPr lang="en-US" dirty="0" err="1"/>
              <a:t>ATTRIBUTE:SYSTEM:Mechanical</a:t>
            </a:r>
            <a:r>
              <a:rPr lang="en-US" dirty="0"/>
              <a:t> Supply Air 1:Number of Elements is a duplicate</a:t>
            </a:r>
          </a:p>
          <a:p>
            <a:r>
              <a:rPr lang="en-US" dirty="0" err="1"/>
              <a:t>COMPONENT:Mechanical</a:t>
            </a:r>
            <a:r>
              <a:rPr lang="en-US" dirty="0"/>
              <a:t> Equipment_41_593090 is missing a reference to SPACE</a:t>
            </a:r>
          </a:p>
          <a:p>
            <a:r>
              <a:rPr lang="en-US" dirty="0"/>
              <a:t>The reference in </a:t>
            </a:r>
            <a:r>
              <a:rPr lang="en-US" dirty="0" err="1"/>
              <a:t>TYPE:Plumbing</a:t>
            </a:r>
            <a:r>
              <a:rPr lang="en-US" dirty="0"/>
              <a:t> </a:t>
            </a:r>
            <a:r>
              <a:rPr lang="en-US" dirty="0" err="1"/>
              <a:t>Fixtures_M_Grab</a:t>
            </a:r>
            <a:r>
              <a:rPr lang="en-US" dirty="0"/>
              <a:t> Bars_8370-001420 to </a:t>
            </a:r>
            <a:r>
              <a:rPr lang="en-US" dirty="0" err="1"/>
              <a:t>CONTACT:Bradley</a:t>
            </a:r>
            <a:r>
              <a:rPr lang="en-US" dirty="0"/>
              <a:t> Corporation cannot be resolved</a:t>
            </a:r>
          </a:p>
          <a:p>
            <a:r>
              <a:rPr lang="en-US" dirty="0"/>
              <a:t>Validate ATTRIBUTE TYPE ===&gt; Supply Air Inlet Diameter</a:t>
            </a:r>
          </a:p>
          <a:p>
            <a:r>
              <a:rPr lang="en-US" dirty="0"/>
              <a:t>Warning: ATTRIBUTE TYPE Supply Air Inlet Diameter Invalid units HVAC_DUCT_SIZE.  Units must be defined in Maximo before they can be imported</a:t>
            </a:r>
          </a:p>
          <a:p>
            <a:r>
              <a:rPr lang="en-US" dirty="0"/>
              <a:t>Validate ATTRIBUTE TYPE ===&gt; Lighting - Dwelling Unit Connected</a:t>
            </a:r>
          </a:p>
          <a:p>
            <a:r>
              <a:rPr lang="en-US" dirty="0"/>
              <a:t>Warning: ATTRIBUTE TYPE Lighting - Dwelling Unit Connected Invalid units ELECTRICAL_APPARENT_POWER.  Units must be defined in Maximo before they can be imported</a:t>
            </a:r>
          </a:p>
          <a:p>
            <a:r>
              <a:rPr lang="en-US" dirty="0"/>
              <a:t>Validate CONTACT ===&gt; doug.wood@us.ibm.com</a:t>
            </a:r>
          </a:p>
          <a:p>
            <a:r>
              <a:rPr lang="en-US" dirty="0"/>
              <a:t>Warning: Item </a:t>
            </a:r>
            <a:r>
              <a:rPr lang="en-US" dirty="0" err="1"/>
              <a:t>CONTACT:doug.wood@us.ibm.com</a:t>
            </a:r>
            <a:r>
              <a:rPr lang="en-US" dirty="0"/>
              <a:t> - Category Software Architect not found.  Categories must be a valid Maximo classification</a:t>
            </a:r>
          </a:p>
          <a:p>
            <a:r>
              <a:rPr lang="en-US" dirty="0"/>
              <a:t>Validate FACILITY ===&gt; BSA Office</a:t>
            </a:r>
          </a:p>
          <a:p>
            <a:r>
              <a:rPr lang="en-US" dirty="0"/>
              <a:t>Validate FLOOR ===&gt; Level 1</a:t>
            </a:r>
          </a:p>
          <a:p>
            <a:r>
              <a:rPr lang="en-US" dirty="0"/>
              <a:t>Validate SPACE ===&gt; 104</a:t>
            </a:r>
          </a:p>
          <a:p>
            <a:r>
              <a:rPr lang="en-US" dirty="0"/>
              <a:t>Validate COMPONENT ===&gt; Lighting Devices_646165</a:t>
            </a:r>
          </a:p>
          <a:p>
            <a:r>
              <a:rPr lang="en-US" dirty="0"/>
              <a:t>Validate SYSTEM ===&gt; Switch System</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33</a:t>
            </a:fld>
            <a:endParaRPr lang="en-US" altLang="en-US"/>
          </a:p>
        </p:txBody>
      </p:sp>
    </p:spTree>
    <p:extLst>
      <p:ext uri="{BB962C8B-B14F-4D97-AF65-F5344CB8AC3E}">
        <p14:creationId xmlns:p14="http://schemas.microsoft.com/office/powerpoint/2010/main" val="3115010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3531675" y="5419651"/>
            <a:ext cx="2251880" cy="84266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Maximo Model Validation</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34</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0870"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5400000">
            <a:off x="1556834" y="3913409"/>
            <a:ext cx="423619"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4" y="3430608"/>
            <a:ext cx="13946" cy="1106909"/>
          </a:xfrm>
          <a:prstGeom prst="bentConnector3">
            <a:avLst>
              <a:gd name="adj1" fmla="val 173918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0162" y="5188293"/>
            <a:ext cx="476963"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BIM360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19468" y="5205353"/>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61" name="Picture 60"/>
          <p:cNvPicPr>
            <a:picLocks noChangeAspect="1"/>
          </p:cNvPicPr>
          <p:nvPr/>
        </p:nvPicPr>
        <p:blipFill>
          <a:blip r:embed="rId4"/>
          <a:stretch>
            <a:fillRect/>
          </a:stretch>
        </p:blipFill>
        <p:spPr>
          <a:xfrm>
            <a:off x="6491935" y="4643159"/>
            <a:ext cx="306653" cy="306653"/>
          </a:xfrm>
          <a:prstGeom prst="rect">
            <a:avLst/>
          </a:prstGeom>
        </p:spPr>
      </p:pic>
      <p:pic>
        <p:nvPicPr>
          <p:cNvPr id="62" name="Picture 61"/>
          <p:cNvPicPr>
            <a:picLocks noChangeAspect="1"/>
          </p:cNvPicPr>
          <p:nvPr/>
        </p:nvPicPr>
        <p:blipFill>
          <a:blip r:embed="rId4"/>
          <a:stretch>
            <a:fillRect/>
          </a:stretch>
        </p:blipFill>
        <p:spPr>
          <a:xfrm>
            <a:off x="6491008" y="3604321"/>
            <a:ext cx="306653" cy="306653"/>
          </a:xfrm>
          <a:prstGeom prst="rect">
            <a:avLst/>
          </a:prstGeom>
        </p:spPr>
      </p:pic>
      <p:pic>
        <p:nvPicPr>
          <p:cNvPr id="66" name="Picture 65"/>
          <p:cNvPicPr>
            <a:picLocks noChangeAspect="1"/>
          </p:cNvPicPr>
          <p:nvPr/>
        </p:nvPicPr>
        <p:blipFill>
          <a:blip r:embed="rId4"/>
          <a:stretch>
            <a:fillRect/>
          </a:stretch>
        </p:blipFill>
        <p:spPr>
          <a:xfrm>
            <a:off x="6520132" y="2683361"/>
            <a:ext cx="306653" cy="306653"/>
          </a:xfrm>
          <a:prstGeom prst="rect">
            <a:avLst/>
          </a:prstGeom>
        </p:spPr>
      </p:pic>
      <p:pic>
        <p:nvPicPr>
          <p:cNvPr id="67" name="Picture 66"/>
          <p:cNvPicPr>
            <a:picLocks noChangeAspect="1"/>
          </p:cNvPicPr>
          <p:nvPr/>
        </p:nvPicPr>
        <p:blipFill>
          <a:blip r:embed="rId4"/>
          <a:stretch>
            <a:fillRect/>
          </a:stretch>
        </p:blipFill>
        <p:spPr>
          <a:xfrm>
            <a:off x="6520132" y="1513397"/>
            <a:ext cx="306653" cy="306653"/>
          </a:xfrm>
          <a:prstGeom prst="rect">
            <a:avLst/>
          </a:prstGeom>
        </p:spPr>
      </p:pic>
      <p:sp>
        <p:nvSpPr>
          <p:cNvPr id="68" name="Flowchart: Document 67"/>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9" name="Picture 68"/>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2921471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COBie</a:t>
            </a:r>
            <a:r>
              <a:rPr lang="en-US" dirty="0"/>
              <a:t> Upload</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35</a:t>
            </a:fld>
            <a:endParaRPr lang="en-US" altLang="en-US"/>
          </a:p>
        </p:txBody>
      </p:sp>
      <p:pic>
        <p:nvPicPr>
          <p:cNvPr id="5" name="Picture 4"/>
          <p:cNvPicPr>
            <a:picLocks noChangeAspect="1"/>
          </p:cNvPicPr>
          <p:nvPr/>
        </p:nvPicPr>
        <p:blipFill>
          <a:blip r:embed="rId3"/>
          <a:stretch>
            <a:fillRect/>
          </a:stretch>
        </p:blipFill>
        <p:spPr>
          <a:xfrm>
            <a:off x="457200" y="885862"/>
            <a:ext cx="7615881" cy="5281576"/>
          </a:xfrm>
          <a:prstGeom prst="rect">
            <a:avLst/>
          </a:prstGeom>
        </p:spPr>
      </p:pic>
    </p:spTree>
    <p:extLst>
      <p:ext uri="{BB962C8B-B14F-4D97-AF65-F5344CB8AC3E}">
        <p14:creationId xmlns:p14="http://schemas.microsoft.com/office/powerpoint/2010/main" val="144325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31440" y="405038"/>
            <a:ext cx="4403426" cy="5838250"/>
          </a:xfrm>
          <a:prstGeom prst="rect">
            <a:avLst/>
          </a:prstGeom>
        </p:spPr>
      </p:pic>
      <p:sp>
        <p:nvSpPr>
          <p:cNvPr id="2" name="Title 1"/>
          <p:cNvSpPr>
            <a:spLocks noGrp="1"/>
          </p:cNvSpPr>
          <p:nvPr>
            <p:ph type="title"/>
          </p:nvPr>
        </p:nvSpPr>
        <p:spPr/>
        <p:txBody>
          <a:bodyPr/>
          <a:lstStyle/>
          <a:p>
            <a:r>
              <a:rPr lang="en-US" dirty="0"/>
              <a:t>Importing COBie files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36</a:t>
            </a:fld>
            <a:endParaRPr lang="en-US" altLang="en-US"/>
          </a:p>
        </p:txBody>
      </p:sp>
      <p:sp>
        <p:nvSpPr>
          <p:cNvPr id="6" name="Rectangular Callout 5"/>
          <p:cNvSpPr/>
          <p:nvPr/>
        </p:nvSpPr>
        <p:spPr>
          <a:xfrm>
            <a:off x="968393" y="2685553"/>
            <a:ext cx="1778103" cy="425425"/>
          </a:xfrm>
          <a:prstGeom prst="wedgeRectCallout">
            <a:avLst>
              <a:gd name="adj1" fmla="val 87256"/>
              <a:gd name="adj2" fmla="val -9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7" name="Rectangular Callout 6"/>
          <p:cNvSpPr/>
          <p:nvPr/>
        </p:nvSpPr>
        <p:spPr>
          <a:xfrm>
            <a:off x="968393" y="2685553"/>
            <a:ext cx="1778103" cy="425425"/>
          </a:xfrm>
          <a:prstGeom prst="wedgeRectCallout">
            <a:avLst>
              <a:gd name="adj1" fmla="val 84483"/>
              <a:gd name="adj2" fmla="val 482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COBie files from linked models are merged here</a:t>
            </a:r>
          </a:p>
        </p:txBody>
      </p:sp>
      <p:sp>
        <p:nvSpPr>
          <p:cNvPr id="8" name="Rectangular Callout 7"/>
          <p:cNvSpPr/>
          <p:nvPr/>
        </p:nvSpPr>
        <p:spPr>
          <a:xfrm>
            <a:off x="968392" y="1939349"/>
            <a:ext cx="1778103" cy="425425"/>
          </a:xfrm>
          <a:prstGeom prst="wedgeRectCallout">
            <a:avLst>
              <a:gd name="adj1" fmla="val 118470"/>
              <a:gd name="adj2" fmla="val -7752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Specify the attribute map here</a:t>
            </a:r>
          </a:p>
        </p:txBody>
      </p:sp>
      <p:sp>
        <p:nvSpPr>
          <p:cNvPr id="9" name="Rectangular Callout 8"/>
          <p:cNvSpPr/>
          <p:nvPr/>
        </p:nvSpPr>
        <p:spPr>
          <a:xfrm>
            <a:off x="4213904" y="731519"/>
            <a:ext cx="1189985" cy="231081"/>
          </a:xfrm>
          <a:prstGeom prst="wedgeRectCallout">
            <a:avLst>
              <a:gd name="adj1" fmla="val -23264"/>
              <a:gd name="adj2" fmla="val 34264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Add filters here</a:t>
            </a:r>
          </a:p>
        </p:txBody>
      </p:sp>
      <p:sp>
        <p:nvSpPr>
          <p:cNvPr id="12" name="Rectangular Callout 11"/>
          <p:cNvSpPr/>
          <p:nvPr/>
        </p:nvSpPr>
        <p:spPr>
          <a:xfrm>
            <a:off x="5257532" y="4011079"/>
            <a:ext cx="1655332" cy="339933"/>
          </a:xfrm>
          <a:prstGeom prst="wedgeRectCallout">
            <a:avLst>
              <a:gd name="adj1" fmla="val -61015"/>
              <a:gd name="adj2" fmla="val -102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Select table to import</a:t>
            </a:r>
          </a:p>
        </p:txBody>
      </p:sp>
    </p:spTree>
    <p:extLst>
      <p:ext uri="{BB962C8B-B14F-4D97-AF65-F5344CB8AC3E}">
        <p14:creationId xmlns:p14="http://schemas.microsoft.com/office/powerpoint/2010/main" val="1682983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COBie Log Record</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37</a:t>
            </a:fld>
            <a:endParaRPr lang="en-US" altLang="en-US"/>
          </a:p>
        </p:txBody>
      </p:sp>
      <p:pic>
        <p:nvPicPr>
          <p:cNvPr id="5" name="Picture 4"/>
          <p:cNvPicPr>
            <a:picLocks noChangeAspect="1"/>
          </p:cNvPicPr>
          <p:nvPr/>
        </p:nvPicPr>
        <p:blipFill>
          <a:blip r:embed="rId2"/>
          <a:stretch>
            <a:fillRect/>
          </a:stretch>
        </p:blipFill>
        <p:spPr>
          <a:xfrm>
            <a:off x="457200" y="761551"/>
            <a:ext cx="5424563" cy="3584874"/>
          </a:xfrm>
          <a:prstGeom prst="rect">
            <a:avLst/>
          </a:prstGeom>
        </p:spPr>
      </p:pic>
      <p:sp>
        <p:nvSpPr>
          <p:cNvPr id="6" name="TextBox 5"/>
          <p:cNvSpPr txBox="1"/>
          <p:nvPr/>
        </p:nvSpPr>
        <p:spPr>
          <a:xfrm>
            <a:off x="457200" y="4630522"/>
            <a:ext cx="6949440" cy="646331"/>
          </a:xfrm>
          <a:prstGeom prst="rect">
            <a:avLst/>
          </a:prstGeom>
          <a:noFill/>
        </p:spPr>
        <p:txBody>
          <a:bodyPr wrap="square" rtlCol="0">
            <a:spAutoFit/>
          </a:bodyPr>
          <a:lstStyle/>
          <a:p>
            <a:r>
              <a:rPr lang="en-US" sz="1200" dirty="0"/>
              <a:t>Once started, all of the COBie processes such as the import show here run in the background.  </a:t>
            </a:r>
          </a:p>
          <a:p>
            <a:pPr marL="171450" indent="-171450">
              <a:buFont typeface="Arial" panose="020B0604020202020204" pitchFamily="34" charset="0"/>
              <a:buChar char="•"/>
            </a:pPr>
            <a:r>
              <a:rPr lang="en-US" sz="1200" dirty="0"/>
              <a:t>Both the dialog and the browser can be closed and returned to at a later time</a:t>
            </a:r>
          </a:p>
          <a:p>
            <a:pPr marL="171450" indent="-171450">
              <a:buFont typeface="Arial" panose="020B0604020202020204" pitchFamily="34" charset="0"/>
              <a:buChar char="•"/>
            </a:pPr>
            <a:r>
              <a:rPr lang="en-US" sz="1200" dirty="0"/>
              <a:t>The log is stored in the database providing a permanent record of the import</a:t>
            </a:r>
          </a:p>
        </p:txBody>
      </p:sp>
      <p:sp>
        <p:nvSpPr>
          <p:cNvPr id="7" name="Rectangular Callout 6"/>
          <p:cNvSpPr/>
          <p:nvPr/>
        </p:nvSpPr>
        <p:spPr>
          <a:xfrm>
            <a:off x="4226430" y="1962823"/>
            <a:ext cx="1903707" cy="399987"/>
          </a:xfrm>
          <a:prstGeom prst="wedgeRectCallout">
            <a:avLst>
              <a:gd name="adj1" fmla="val -61015"/>
              <a:gd name="adj2" fmla="val -102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Updates the % complete and the # of errors.</a:t>
            </a:r>
          </a:p>
        </p:txBody>
      </p:sp>
    </p:spTree>
    <p:extLst>
      <p:ext uri="{BB962C8B-B14F-4D97-AF65-F5344CB8AC3E}">
        <p14:creationId xmlns:p14="http://schemas.microsoft.com/office/powerpoint/2010/main" val="1336632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297927" y="1478667"/>
            <a:ext cx="2023881" cy="4745356"/>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Maximo Model Validation</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38</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0870"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5400000">
            <a:off x="1556834" y="3913409"/>
            <a:ext cx="423619"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4" y="3430608"/>
            <a:ext cx="13946" cy="1106909"/>
          </a:xfrm>
          <a:prstGeom prst="bentConnector3">
            <a:avLst>
              <a:gd name="adj1" fmla="val 173918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0162" y="5188293"/>
            <a:ext cx="476963"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BIM360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19468" y="5205353"/>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61" name="Picture 60"/>
          <p:cNvPicPr>
            <a:picLocks noChangeAspect="1"/>
          </p:cNvPicPr>
          <p:nvPr/>
        </p:nvPicPr>
        <p:blipFill>
          <a:blip r:embed="rId4"/>
          <a:stretch>
            <a:fillRect/>
          </a:stretch>
        </p:blipFill>
        <p:spPr>
          <a:xfrm>
            <a:off x="6491935" y="4643159"/>
            <a:ext cx="306653" cy="306653"/>
          </a:xfrm>
          <a:prstGeom prst="rect">
            <a:avLst/>
          </a:prstGeom>
        </p:spPr>
      </p:pic>
      <p:pic>
        <p:nvPicPr>
          <p:cNvPr id="62" name="Picture 61"/>
          <p:cNvPicPr>
            <a:picLocks noChangeAspect="1"/>
          </p:cNvPicPr>
          <p:nvPr/>
        </p:nvPicPr>
        <p:blipFill>
          <a:blip r:embed="rId4"/>
          <a:stretch>
            <a:fillRect/>
          </a:stretch>
        </p:blipFill>
        <p:spPr>
          <a:xfrm>
            <a:off x="6491008" y="3604321"/>
            <a:ext cx="306653" cy="306653"/>
          </a:xfrm>
          <a:prstGeom prst="rect">
            <a:avLst/>
          </a:prstGeom>
        </p:spPr>
      </p:pic>
      <p:pic>
        <p:nvPicPr>
          <p:cNvPr id="66" name="Picture 65"/>
          <p:cNvPicPr>
            <a:picLocks noChangeAspect="1"/>
          </p:cNvPicPr>
          <p:nvPr/>
        </p:nvPicPr>
        <p:blipFill>
          <a:blip r:embed="rId4"/>
          <a:stretch>
            <a:fillRect/>
          </a:stretch>
        </p:blipFill>
        <p:spPr>
          <a:xfrm>
            <a:off x="6520132" y="2683361"/>
            <a:ext cx="306653" cy="306653"/>
          </a:xfrm>
          <a:prstGeom prst="rect">
            <a:avLst/>
          </a:prstGeom>
        </p:spPr>
      </p:pic>
      <p:pic>
        <p:nvPicPr>
          <p:cNvPr id="67" name="Picture 66"/>
          <p:cNvPicPr>
            <a:picLocks noChangeAspect="1"/>
          </p:cNvPicPr>
          <p:nvPr/>
        </p:nvPicPr>
        <p:blipFill>
          <a:blip r:embed="rId4"/>
          <a:stretch>
            <a:fillRect/>
          </a:stretch>
        </p:blipFill>
        <p:spPr>
          <a:xfrm>
            <a:off x="6520132" y="1513397"/>
            <a:ext cx="306653" cy="306653"/>
          </a:xfrm>
          <a:prstGeom prst="rect">
            <a:avLst/>
          </a:prstGeom>
        </p:spPr>
      </p:pic>
      <p:sp>
        <p:nvSpPr>
          <p:cNvPr id="68" name="Flowchart: Document 67"/>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9" name="Picture 68"/>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569454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storage containers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39</a:t>
            </a:fld>
            <a:endParaRPr lang="en-US" altLang="en-US"/>
          </a:p>
        </p:txBody>
      </p:sp>
      <p:pic>
        <p:nvPicPr>
          <p:cNvPr id="5" name="Picture 4"/>
          <p:cNvPicPr>
            <a:picLocks noChangeAspect="1"/>
          </p:cNvPicPr>
          <p:nvPr/>
        </p:nvPicPr>
        <p:blipFill>
          <a:blip r:embed="rId3"/>
          <a:stretch>
            <a:fillRect/>
          </a:stretch>
        </p:blipFill>
        <p:spPr>
          <a:xfrm>
            <a:off x="314325" y="733425"/>
            <a:ext cx="8515350" cy="5391150"/>
          </a:xfrm>
          <a:prstGeom prst="rect">
            <a:avLst/>
          </a:prstGeom>
        </p:spPr>
      </p:pic>
      <p:sp>
        <p:nvSpPr>
          <p:cNvPr id="7" name="Rectangular Callout 6"/>
          <p:cNvSpPr/>
          <p:nvPr/>
        </p:nvSpPr>
        <p:spPr>
          <a:xfrm>
            <a:off x="4786183" y="2776150"/>
            <a:ext cx="2248931" cy="461319"/>
          </a:xfrm>
          <a:prstGeom prst="wedgeRectCallout">
            <a:avLst>
              <a:gd name="adj1" fmla="val -55563"/>
              <a:gd name="adj2" fmla="val 874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Apply Maximo security to access to the container from Maximo</a:t>
            </a:r>
          </a:p>
        </p:txBody>
      </p:sp>
      <p:sp>
        <p:nvSpPr>
          <p:cNvPr id="8" name="Rectangular Callout 7"/>
          <p:cNvSpPr/>
          <p:nvPr/>
        </p:nvSpPr>
        <p:spPr>
          <a:xfrm>
            <a:off x="395418" y="3379574"/>
            <a:ext cx="2533136" cy="696096"/>
          </a:xfrm>
          <a:prstGeom prst="wedgeRectCallout">
            <a:avLst>
              <a:gd name="adj1" fmla="val 52404"/>
              <a:gd name="adj2" fmla="val 1064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Automatically append BIM360 Application key to insure uniqueness of the container name </a:t>
            </a:r>
          </a:p>
        </p:txBody>
      </p:sp>
      <p:sp>
        <p:nvSpPr>
          <p:cNvPr id="9" name="Rectangular Callout 8"/>
          <p:cNvSpPr/>
          <p:nvPr/>
        </p:nvSpPr>
        <p:spPr>
          <a:xfrm>
            <a:off x="5474043" y="4450362"/>
            <a:ext cx="2426043" cy="461319"/>
          </a:xfrm>
          <a:prstGeom prst="wedgeRectCallout">
            <a:avLst>
              <a:gd name="adj1" fmla="val -65087"/>
              <a:gd name="adj2" fmla="val -553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Determines how long model files stored in this container are retained</a:t>
            </a:r>
          </a:p>
        </p:txBody>
      </p:sp>
    </p:spTree>
    <p:extLst>
      <p:ext uri="{BB962C8B-B14F-4D97-AF65-F5344CB8AC3E}">
        <p14:creationId xmlns:p14="http://schemas.microsoft.com/office/powerpoint/2010/main" val="52481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vs. Portfolio</a:t>
            </a:r>
          </a:p>
        </p:txBody>
      </p:sp>
      <p:sp>
        <p:nvSpPr>
          <p:cNvPr id="4" name="Slide Number Placeholder 3"/>
          <p:cNvSpPr>
            <a:spLocks noGrp="1"/>
          </p:cNvSpPr>
          <p:nvPr>
            <p:ph type="sldNum" sz="quarter" idx="19"/>
          </p:nvPr>
        </p:nvSpPr>
        <p:spPr>
          <a:xfrm>
            <a:off x="8264320" y="5816194"/>
            <a:ext cx="455613" cy="365125"/>
          </a:xfrm>
        </p:spPr>
        <p:txBody>
          <a:bodyPr/>
          <a:lstStyle/>
          <a:p>
            <a:fld id="{B016C0FA-5E8A-4DC4-B7F8-264CFFD700B6}" type="slidenum">
              <a:rPr lang="en-US" altLang="en-US" smtClean="0"/>
              <a:pPr/>
              <a:t>4</a:t>
            </a:fld>
            <a:endParaRPr lang="en-US" altLang="en-US"/>
          </a:p>
        </p:txBody>
      </p:sp>
      <p:grpSp>
        <p:nvGrpSpPr>
          <p:cNvPr id="18" name="Group 17"/>
          <p:cNvGrpSpPr/>
          <p:nvPr/>
        </p:nvGrpSpPr>
        <p:grpSpPr>
          <a:xfrm>
            <a:off x="37894" y="757120"/>
            <a:ext cx="9001774" cy="5541818"/>
            <a:chOff x="-1" y="1108364"/>
            <a:chExt cx="9001774" cy="5541818"/>
          </a:xfrm>
        </p:grpSpPr>
        <p:grpSp>
          <p:nvGrpSpPr>
            <p:cNvPr id="19" name="Group 18"/>
            <p:cNvGrpSpPr/>
            <p:nvPr/>
          </p:nvGrpSpPr>
          <p:grpSpPr>
            <a:xfrm>
              <a:off x="323271" y="1108364"/>
              <a:ext cx="8678502" cy="5541818"/>
              <a:chOff x="323271" y="1108364"/>
              <a:chExt cx="8678502" cy="5541818"/>
            </a:xfrm>
          </p:grpSpPr>
          <p:grpSp>
            <p:nvGrpSpPr>
              <p:cNvPr id="21" name="Group 20"/>
              <p:cNvGrpSpPr/>
              <p:nvPr/>
            </p:nvGrpSpPr>
            <p:grpSpPr>
              <a:xfrm>
                <a:off x="323271" y="1274618"/>
                <a:ext cx="8678502" cy="5375564"/>
                <a:chOff x="323271" y="1274618"/>
                <a:chExt cx="8678502" cy="5375564"/>
              </a:xfrm>
            </p:grpSpPr>
            <p:grpSp>
              <p:nvGrpSpPr>
                <p:cNvPr id="23" name="Group 22"/>
                <p:cNvGrpSpPr/>
                <p:nvPr/>
              </p:nvGrpSpPr>
              <p:grpSpPr>
                <a:xfrm>
                  <a:off x="1938136" y="1926095"/>
                  <a:ext cx="7063637" cy="4560363"/>
                  <a:chOff x="254524" y="1926096"/>
                  <a:chExt cx="7063637" cy="4560363"/>
                </a:xfrm>
              </p:grpSpPr>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24" y="1926096"/>
                    <a:ext cx="7063637" cy="456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bwMode="auto">
                  <a:xfrm>
                    <a:off x="332509" y="1926096"/>
                    <a:ext cx="1727200" cy="240146"/>
                  </a:xfrm>
                  <a:prstGeom prst="rect">
                    <a:avLst/>
                  </a:prstGeom>
                  <a:solidFill>
                    <a:srgbClr val="FFFFFF"/>
                  </a:solidFill>
                  <a:ln w="9525" cap="flat" cmpd="sng" algn="ctr">
                    <a:no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a:ln>
                        <a:noFill/>
                      </a:ln>
                      <a:solidFill>
                        <a:srgbClr val="7889FB"/>
                      </a:solidFill>
                      <a:effectLst/>
                      <a:uLnTx/>
                      <a:uFillTx/>
                      <a:latin typeface="Arial" pitchFamily="34" charset="0"/>
                      <a:ea typeface="+mn-ea"/>
                      <a:cs typeface="Arial" pitchFamily="34" charset="0"/>
                    </a:endParaRPr>
                  </a:p>
                </p:txBody>
              </p:sp>
            </p:grpSp>
            <p:sp>
              <p:nvSpPr>
                <p:cNvPr id="24" name="Rectangle 23"/>
                <p:cNvSpPr/>
                <p:nvPr/>
              </p:nvSpPr>
              <p:spPr bwMode="auto">
                <a:xfrm>
                  <a:off x="323271" y="1274618"/>
                  <a:ext cx="4378037" cy="5375564"/>
                </a:xfrm>
                <a:prstGeom prst="rect">
                  <a:avLst/>
                </a:prstGeom>
                <a:solidFill>
                  <a:srgbClr val="FFFFFF">
                    <a:alpha val="81000"/>
                  </a:srgbClr>
                </a:solidFill>
                <a:ln w="9525" cap="flat" cmpd="sng" algn="ctr">
                  <a:noFill/>
                  <a:prstDash val="solid"/>
                  <a:round/>
                  <a:headEnd type="none" w="med" len="med"/>
                  <a:tailEnd type="none" w="med" len="med"/>
                </a:ln>
                <a:effectLst>
                  <a:softEdge rad="228600"/>
                </a:effectLst>
              </p:spPr>
              <p:txBody>
                <a:bodyPr vert="horz" wrap="square" lIns="0" tIns="45720" rIns="0" bIns="45720" numCol="1" rtlCol="0" anchor="b"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a:ln>
                      <a:noFill/>
                    </a:ln>
                    <a:solidFill>
                      <a:srgbClr val="7889FB"/>
                    </a:solidFill>
                    <a:effectLst/>
                    <a:uLnTx/>
                    <a:uFillTx/>
                    <a:latin typeface="Arial" pitchFamily="34" charset="0"/>
                    <a:ea typeface="+mn-ea"/>
                    <a:cs typeface="Arial" pitchFamily="34" charset="0"/>
                  </a:endParaRPr>
                </a:p>
              </p:txBody>
            </p:sp>
          </p:grpSp>
          <p:sp>
            <p:nvSpPr>
              <p:cNvPr id="22" name="Rectangular Callout 21"/>
              <p:cNvSpPr/>
              <p:nvPr/>
            </p:nvSpPr>
            <p:spPr bwMode="auto">
              <a:xfrm>
                <a:off x="5283200" y="1108364"/>
                <a:ext cx="3389202" cy="1588654"/>
              </a:xfrm>
              <a:prstGeom prst="wedgeRectCallout">
                <a:avLst>
                  <a:gd name="adj1" fmla="val -19786"/>
                  <a:gd name="adj2" fmla="val 210756"/>
                </a:avLst>
              </a:prstGeom>
              <a:solidFill>
                <a:srgbClr val="000000">
                  <a:lumMod val="50000"/>
                  <a:lumOff val="50000"/>
                  <a:alpha val="43000"/>
                </a:srgbClr>
              </a:solidFill>
              <a:ln w="9525" cap="flat" cmpd="sng" algn="ctr">
                <a:no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1" i="0" u="none" strike="noStrike" kern="0" cap="none" spc="0" normalizeH="0" baseline="0" noProof="0">
                  <a:ln>
                    <a:noFill/>
                  </a:ln>
                  <a:solidFill>
                    <a:srgbClr val="7889FB"/>
                  </a:solidFill>
                  <a:effectLst/>
                  <a:uLnTx/>
                  <a:uFillTx/>
                  <a:latin typeface="Arial" pitchFamily="34" charset="0"/>
                  <a:ea typeface="+mn-ea"/>
                  <a:cs typeface="Arial" pitchFamily="34" charset="0"/>
                </a:endParaRPr>
              </a:p>
            </p:txBody>
          </p:sp>
        </p:grpSp>
        <p:sp>
          <p:nvSpPr>
            <p:cNvPr id="20" name="TextBox 19"/>
            <p:cNvSpPr txBox="1"/>
            <p:nvPr/>
          </p:nvSpPr>
          <p:spPr>
            <a:xfrm>
              <a:off x="-1" y="2051100"/>
              <a:ext cx="4045527" cy="2369880"/>
            </a:xfrm>
            <a:prstGeom prst="rect">
              <a:avLst/>
            </a:prstGeom>
            <a:noFill/>
          </p:spPr>
          <p:txBody>
            <a:bodyPr wrap="square" rtlCol="0">
              <a:spAutoFit/>
            </a:bodyPr>
            <a:lstStyle/>
            <a:p>
              <a:pPr marL="176213" marR="0" lvl="0" indent="-1762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0" cap="none" spc="0" normalizeH="0" baseline="0" noProof="0" dirty="0">
                  <a:ln>
                    <a:noFill/>
                  </a:ln>
                  <a:solidFill>
                    <a:srgbClr val="7889FB"/>
                  </a:solidFill>
                  <a:effectLst/>
                  <a:uLnTx/>
                  <a:uFillTx/>
                  <a:latin typeface="Arial" charset="0"/>
                  <a:ea typeface="+mn-ea"/>
                  <a:cs typeface="Arial" charset="0"/>
                </a:rPr>
                <a:t>Owner has a portfolio centric view</a:t>
              </a:r>
            </a:p>
            <a:p>
              <a:pPr marL="341313" marR="0" lvl="1" indent="-1651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7889FB"/>
                  </a:solidFill>
                  <a:effectLst/>
                  <a:uLnTx/>
                  <a:uFillTx/>
                  <a:latin typeface="Arial" charset="0"/>
                  <a:ea typeface="+mn-ea"/>
                  <a:cs typeface="Arial" charset="0"/>
                </a:rPr>
                <a:t>Example:</a:t>
              </a:r>
            </a:p>
            <a:p>
              <a:pPr marL="461963" marR="0" lvl="2" indent="-1190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7889FB"/>
                  </a:solidFill>
                  <a:effectLst/>
                  <a:uLnTx/>
                  <a:uFillTx/>
                  <a:latin typeface="Arial" charset="0"/>
                  <a:ea typeface="+mn-ea"/>
                  <a:cs typeface="Arial" charset="0"/>
                </a:rPr>
                <a:t>Major US university has 1800+ building over 2000 </a:t>
              </a:r>
              <a:r>
                <a:rPr kumimoji="0" lang="en-US" sz="1400" b="0" i="0" u="none" strike="noStrike" kern="0" cap="none" spc="0" normalizeH="0" baseline="0" noProof="0" dirty="0" err="1">
                  <a:ln>
                    <a:noFill/>
                  </a:ln>
                  <a:solidFill>
                    <a:srgbClr val="7889FB"/>
                  </a:solidFill>
                  <a:effectLst/>
                  <a:uLnTx/>
                  <a:uFillTx/>
                  <a:latin typeface="Arial" charset="0"/>
                  <a:ea typeface="+mn-ea"/>
                  <a:cs typeface="Arial" charset="0"/>
                </a:rPr>
                <a:t>sq</a:t>
              </a:r>
              <a:r>
                <a:rPr kumimoji="0" lang="en-US" sz="1400" b="0" i="0" u="none" strike="noStrike" kern="0" cap="none" spc="0" normalizeH="0" baseline="0" noProof="0" dirty="0">
                  <a:ln>
                    <a:noFill/>
                  </a:ln>
                  <a:solidFill>
                    <a:srgbClr val="7889FB"/>
                  </a:solidFill>
                  <a:effectLst/>
                  <a:uLnTx/>
                  <a:uFillTx/>
                  <a:latin typeface="Arial" charset="0"/>
                  <a:ea typeface="+mn-ea"/>
                  <a:cs typeface="Arial" charset="0"/>
                </a:rPr>
                <a:t> </a:t>
              </a:r>
              <a:r>
                <a:rPr kumimoji="0" lang="en-US" sz="1400" b="0" i="0" u="none" strike="noStrike" kern="0" cap="none" spc="0" normalizeH="0" baseline="0" noProof="0" dirty="0" err="1">
                  <a:ln>
                    <a:noFill/>
                  </a:ln>
                  <a:solidFill>
                    <a:srgbClr val="7889FB"/>
                  </a:solidFill>
                  <a:effectLst/>
                  <a:uLnTx/>
                  <a:uFillTx/>
                  <a:latin typeface="Arial" charset="0"/>
                  <a:ea typeface="+mn-ea"/>
                  <a:cs typeface="Arial" charset="0"/>
                </a:rPr>
                <a:t>ft</a:t>
              </a:r>
              <a:endParaRPr kumimoji="0" lang="en-US" sz="1400" b="0" i="0" u="none" strike="noStrike" kern="0" cap="none" spc="0" normalizeH="0" baseline="0" noProof="0" dirty="0">
                <a:ln>
                  <a:noFill/>
                </a:ln>
                <a:solidFill>
                  <a:srgbClr val="7889FB"/>
                </a:solidFill>
                <a:effectLst/>
                <a:uLnTx/>
                <a:uFillTx/>
                <a:latin typeface="Arial" charset="0"/>
                <a:ea typeface="+mn-ea"/>
                <a:cs typeface="Arial" charset="0"/>
              </a:endParaRPr>
            </a:p>
            <a:p>
              <a:pPr marL="461963" marR="0" lvl="2" indent="-11906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7889FB"/>
                  </a:solidFill>
                  <a:effectLst/>
                  <a:uLnTx/>
                  <a:uFillTx/>
                  <a:latin typeface="Arial" charset="0"/>
                  <a:ea typeface="+mn-ea"/>
                  <a:cs typeface="Arial" charset="0"/>
                </a:rPr>
                <a:t>US government agencies have portfolios of buildings ranging from several hundred to tens of thousands</a:t>
              </a:r>
            </a:p>
            <a:p>
              <a:pPr marL="341313" marR="0" lvl="1" indent="-1651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srgbClr val="7889FB"/>
                  </a:solidFill>
                  <a:effectLst/>
                  <a:uLnTx/>
                  <a:uFillTx/>
                  <a:latin typeface="Arial" charset="0"/>
                  <a:ea typeface="+mn-ea"/>
                  <a:cs typeface="Arial" charset="0"/>
                </a:rPr>
                <a:t>All those building exist together in the owners CAFM and IWMS systems</a:t>
              </a:r>
            </a:p>
          </p:txBody>
        </p:sp>
      </p:grpSp>
      <p:grpSp>
        <p:nvGrpSpPr>
          <p:cNvPr id="27" name="Group 26"/>
          <p:cNvGrpSpPr/>
          <p:nvPr/>
        </p:nvGrpSpPr>
        <p:grpSpPr>
          <a:xfrm>
            <a:off x="142227" y="467360"/>
            <a:ext cx="9001773" cy="1974315"/>
            <a:chOff x="0" y="818605"/>
            <a:chExt cx="9001773" cy="1974315"/>
          </a:xfrm>
        </p:grpSpPr>
        <p:sp>
          <p:nvSpPr>
            <p:cNvPr id="28" name="TextBox 27"/>
            <p:cNvSpPr txBox="1"/>
            <p:nvPr/>
          </p:nvSpPr>
          <p:spPr>
            <a:xfrm>
              <a:off x="0" y="853289"/>
              <a:ext cx="3818123" cy="1292662"/>
            </a:xfrm>
            <a:prstGeom prst="rect">
              <a:avLst/>
            </a:prstGeom>
            <a:noFill/>
          </p:spPr>
          <p:txBody>
            <a:bodyPr wrap="square" rtlCol="0">
              <a:spAutoFit/>
            </a:bodyPr>
            <a:lstStyle/>
            <a:p>
              <a:pPr marL="176213" indent="-176213" eaLnBrk="1" hangingPunct="1">
                <a:buFont typeface="Arial" panose="020B0604020202020204" pitchFamily="34" charset="0"/>
                <a:buChar char="•"/>
              </a:pPr>
              <a:r>
                <a:rPr lang="en-US" sz="1800" b="1" dirty="0">
                  <a:solidFill>
                    <a:srgbClr val="7889FB"/>
                  </a:solidFill>
                  <a:latin typeface="Arial" charset="0"/>
                  <a:ea typeface="+mn-ea"/>
                  <a:cs typeface="Arial" charset="0"/>
                </a:rPr>
                <a:t>The AEC Industry has a project centric view of buildings</a:t>
              </a:r>
            </a:p>
            <a:p>
              <a:pPr marL="341313" lvl="1" indent="-165100" eaLnBrk="1" hangingPunct="1">
                <a:buFont typeface="Arial" panose="020B0604020202020204" pitchFamily="34" charset="0"/>
                <a:buChar char="•"/>
              </a:pPr>
              <a:r>
                <a:rPr lang="en-US" sz="1400" b="1" dirty="0">
                  <a:solidFill>
                    <a:srgbClr val="7889FB"/>
                  </a:solidFill>
                  <a:latin typeface="Arial" charset="0"/>
                  <a:ea typeface="+mn-ea"/>
                  <a:cs typeface="Arial" charset="0"/>
                </a:rPr>
                <a:t>Each project is unique with its own team contract approach, and data standards</a:t>
              </a:r>
            </a:p>
          </p:txBody>
        </p:sp>
        <p:pic>
          <p:nvPicPr>
            <p:cNvPr id="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1" y="818605"/>
              <a:ext cx="5258452" cy="1974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0" name="TextBox 29"/>
          <p:cNvSpPr txBox="1"/>
          <p:nvPr/>
        </p:nvSpPr>
        <p:spPr>
          <a:xfrm>
            <a:off x="96043" y="4052169"/>
            <a:ext cx="4790945" cy="2246769"/>
          </a:xfrm>
          <a:prstGeom prst="rect">
            <a:avLst/>
          </a:prstGeom>
          <a:noFill/>
        </p:spPr>
        <p:txBody>
          <a:bodyPr wrap="square" rtlCol="0">
            <a:spAutoFit/>
          </a:bodyPr>
          <a:lstStyle/>
          <a:p>
            <a:pPr marL="176213" indent="-176213" eaLnBrk="1" hangingPunct="1">
              <a:buFont typeface="Arial" panose="020B0604020202020204" pitchFamily="34" charset="0"/>
              <a:buChar char="•"/>
            </a:pPr>
            <a:r>
              <a:rPr lang="en-US" sz="1800" b="1" dirty="0">
                <a:solidFill>
                  <a:srgbClr val="7889FB"/>
                </a:solidFill>
                <a:latin typeface="Arial" charset="0"/>
                <a:ea typeface="+mn-ea"/>
                <a:cs typeface="Arial" charset="0"/>
              </a:rPr>
              <a:t>The Owner needs consistency in their CAFM system across the portfolio</a:t>
            </a:r>
          </a:p>
          <a:p>
            <a:pPr marL="341313" lvl="1" indent="-165100" eaLnBrk="1" hangingPunct="1">
              <a:buFont typeface="Arial" panose="020B0604020202020204" pitchFamily="34" charset="0"/>
              <a:buChar char="•"/>
            </a:pPr>
            <a:r>
              <a:rPr lang="en-US" sz="1400" dirty="0">
                <a:solidFill>
                  <a:srgbClr val="7889FB"/>
                </a:solidFill>
                <a:latin typeface="Arial" charset="0"/>
                <a:ea typeface="+mn-ea"/>
                <a:cs typeface="Arial" charset="0"/>
              </a:rPr>
              <a:t>If the owner has established standards for location/room names, equipment names and classification, the project should use them</a:t>
            </a:r>
          </a:p>
          <a:p>
            <a:pPr marL="341313" lvl="1" indent="-165100" eaLnBrk="1" hangingPunct="1">
              <a:buFont typeface="Arial" panose="020B0604020202020204" pitchFamily="34" charset="0"/>
              <a:buChar char="•"/>
            </a:pPr>
            <a:r>
              <a:rPr lang="en-US" sz="1400" dirty="0">
                <a:solidFill>
                  <a:srgbClr val="7889FB"/>
                </a:solidFill>
                <a:latin typeface="Arial" charset="0"/>
                <a:ea typeface="+mn-ea"/>
                <a:cs typeface="Arial" charset="0"/>
              </a:rPr>
              <a:t>If not, the project team needs to work with the owner to establish standards or select acceptable industry standards,</a:t>
            </a:r>
          </a:p>
          <a:p>
            <a:pPr indent="-280987" eaLnBrk="1" hangingPunct="1">
              <a:buFont typeface="Arial" panose="020B0604020202020204" pitchFamily="34" charset="0"/>
              <a:buChar char="•"/>
            </a:pPr>
            <a:r>
              <a:rPr lang="en-US" sz="1800" b="1" dirty="0">
                <a:solidFill>
                  <a:srgbClr val="7889FB"/>
                </a:solidFill>
                <a:latin typeface="Arial" charset="0"/>
                <a:ea typeface="+mn-ea"/>
                <a:cs typeface="Arial" charset="0"/>
              </a:rPr>
              <a:t>Hand-over has to</a:t>
            </a:r>
            <a:r>
              <a:rPr lang="en-US" sz="2000" b="1" dirty="0">
                <a:solidFill>
                  <a:srgbClr val="7889FB"/>
                </a:solidFill>
                <a:latin typeface="Arial" charset="0"/>
                <a:ea typeface="+mn-ea"/>
                <a:cs typeface="Arial" charset="0"/>
              </a:rPr>
              <a:t> bridge the gap</a:t>
            </a:r>
            <a:endParaRPr lang="en-US" sz="1800" b="1" dirty="0">
              <a:solidFill>
                <a:srgbClr val="7889FB"/>
              </a:solidFill>
              <a:latin typeface="Arial" charset="0"/>
              <a:ea typeface="+mn-ea"/>
              <a:cs typeface="Arial" charset="0"/>
            </a:endParaRPr>
          </a:p>
        </p:txBody>
      </p:sp>
    </p:spTree>
    <p:extLst>
      <p:ext uri="{BB962C8B-B14F-4D97-AF65-F5344CB8AC3E}">
        <p14:creationId xmlns:p14="http://schemas.microsoft.com/office/powerpoint/2010/main" val="399751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upload – Select storage container</a:t>
            </a:r>
          </a:p>
        </p:txBody>
      </p:sp>
      <p:sp>
        <p:nvSpPr>
          <p:cNvPr id="3" name="Slide Number Placeholder 2"/>
          <p:cNvSpPr>
            <a:spLocks noGrp="1"/>
          </p:cNvSpPr>
          <p:nvPr>
            <p:ph type="sldNum" sz="quarter" idx="19"/>
          </p:nvPr>
        </p:nvSpPr>
        <p:spPr/>
        <p:txBody>
          <a:bodyPr/>
          <a:lstStyle/>
          <a:p>
            <a:pPr>
              <a:defRPr/>
            </a:pPr>
            <a:fld id="{7F89EB82-E070-4097-993F-C2EB35C421F0}" type="slidenum">
              <a:rPr lang="en-US" smtClean="0"/>
              <a:pPr>
                <a:defRPr/>
              </a:pPr>
              <a:t>40</a:t>
            </a:fld>
            <a:endParaRPr lang="en-US"/>
          </a:p>
        </p:txBody>
      </p:sp>
      <p:pic>
        <p:nvPicPr>
          <p:cNvPr id="6" name="Picture 5"/>
          <p:cNvPicPr>
            <a:picLocks noChangeAspect="1"/>
          </p:cNvPicPr>
          <p:nvPr/>
        </p:nvPicPr>
        <p:blipFill>
          <a:blip r:embed="rId3"/>
          <a:stretch>
            <a:fillRect/>
          </a:stretch>
        </p:blipFill>
        <p:spPr>
          <a:xfrm>
            <a:off x="457200" y="940752"/>
            <a:ext cx="7681784" cy="5130534"/>
          </a:xfrm>
          <a:prstGeom prst="rect">
            <a:avLst/>
          </a:prstGeom>
        </p:spPr>
      </p:pic>
      <p:sp>
        <p:nvSpPr>
          <p:cNvPr id="7" name="Rectangular Callout 6"/>
          <p:cNvSpPr/>
          <p:nvPr/>
        </p:nvSpPr>
        <p:spPr>
          <a:xfrm>
            <a:off x="4913872" y="4026243"/>
            <a:ext cx="2533136" cy="696096"/>
          </a:xfrm>
          <a:prstGeom prst="wedgeRectCallout">
            <a:avLst>
              <a:gd name="adj1" fmla="val -75401"/>
              <a:gd name="adj2" fmla="val -245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The Storage Container list is filtered by the site and organization </a:t>
            </a:r>
            <a:r>
              <a:rPr lang="en-US" sz="1200" dirty="0" err="1">
                <a:solidFill>
                  <a:schemeClr val="tx1"/>
                </a:solidFill>
              </a:rPr>
              <a:t>seleted</a:t>
            </a:r>
            <a:r>
              <a:rPr lang="en-US" sz="1200" dirty="0">
                <a:solidFill>
                  <a:schemeClr val="tx1"/>
                </a:solidFill>
              </a:rPr>
              <a:t> on the Upload Model dialog</a:t>
            </a:r>
          </a:p>
        </p:txBody>
      </p:sp>
    </p:spTree>
    <p:extLst>
      <p:ext uri="{BB962C8B-B14F-4D97-AF65-F5344CB8AC3E}">
        <p14:creationId xmlns:p14="http://schemas.microsoft.com/office/powerpoint/2010/main" val="373486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71850" y="1168305"/>
            <a:ext cx="8772396" cy="4935978"/>
          </a:xfrm>
          <a:prstGeom prst="rect">
            <a:avLst/>
          </a:prstGeom>
        </p:spPr>
      </p:pic>
      <p:sp>
        <p:nvSpPr>
          <p:cNvPr id="2" name="Title 1"/>
          <p:cNvSpPr>
            <a:spLocks noGrp="1"/>
          </p:cNvSpPr>
          <p:nvPr>
            <p:ph type="title"/>
          </p:nvPr>
        </p:nvSpPr>
        <p:spPr/>
        <p:txBody>
          <a:bodyPr/>
          <a:lstStyle/>
          <a:p>
            <a:r>
              <a:rPr lang="en-US" dirty="0"/>
              <a:t>Model upload – Specifying the model file</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41</a:t>
            </a:fld>
            <a:endParaRPr lang="en-US" altLang="en-US"/>
          </a:p>
        </p:txBody>
      </p:sp>
      <p:sp>
        <p:nvSpPr>
          <p:cNvPr id="6" name="Rectangular Callout 5"/>
          <p:cNvSpPr/>
          <p:nvPr/>
        </p:nvSpPr>
        <p:spPr>
          <a:xfrm>
            <a:off x="271850" y="5529649"/>
            <a:ext cx="2533136" cy="696096"/>
          </a:xfrm>
          <a:prstGeom prst="wedgeRectCallout">
            <a:avLst>
              <a:gd name="adj1" fmla="val 53054"/>
              <a:gd name="adj2" fmla="val -13972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Automatically register for viewable translation eliminating that step.  Can’t be used for linked model</a:t>
            </a:r>
          </a:p>
        </p:txBody>
      </p:sp>
    </p:spTree>
    <p:extLst>
      <p:ext uri="{BB962C8B-B14F-4D97-AF65-F5344CB8AC3E}">
        <p14:creationId xmlns:p14="http://schemas.microsoft.com/office/powerpoint/2010/main" val="1315386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upload – Background processing </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42</a:t>
            </a:fld>
            <a:endParaRPr lang="en-US" altLang="en-US"/>
          </a:p>
        </p:txBody>
      </p:sp>
      <p:pic>
        <p:nvPicPr>
          <p:cNvPr id="5" name="Picture 4"/>
          <p:cNvPicPr>
            <a:picLocks noChangeAspect="1"/>
          </p:cNvPicPr>
          <p:nvPr/>
        </p:nvPicPr>
        <p:blipFill>
          <a:blip r:embed="rId3"/>
          <a:stretch>
            <a:fillRect/>
          </a:stretch>
        </p:blipFill>
        <p:spPr>
          <a:xfrm>
            <a:off x="457200" y="942683"/>
            <a:ext cx="7822857" cy="5224755"/>
          </a:xfrm>
          <a:prstGeom prst="rect">
            <a:avLst/>
          </a:prstGeom>
        </p:spPr>
      </p:pic>
      <p:sp>
        <p:nvSpPr>
          <p:cNvPr id="6" name="Rectangular Callout 5"/>
          <p:cNvSpPr/>
          <p:nvPr/>
        </p:nvSpPr>
        <p:spPr>
          <a:xfrm>
            <a:off x="4913872" y="4026242"/>
            <a:ext cx="2796744" cy="867033"/>
          </a:xfrm>
          <a:prstGeom prst="wedgeRectCallout">
            <a:avLst>
              <a:gd name="adj1" fmla="val -85416"/>
              <a:gd name="adj2" fmla="val 2193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The model is uploaded from the Maximo server to the Autodesk cloud in the background.  Progress is displayed on the Manage Models dialog</a:t>
            </a:r>
          </a:p>
        </p:txBody>
      </p:sp>
    </p:spTree>
    <p:extLst>
      <p:ext uri="{BB962C8B-B14F-4D97-AF65-F5344CB8AC3E}">
        <p14:creationId xmlns:p14="http://schemas.microsoft.com/office/powerpoint/2010/main" val="3214328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0" y="1166210"/>
            <a:ext cx="8143103" cy="5001228"/>
          </a:xfrm>
          <a:prstGeom prst="rect">
            <a:avLst/>
          </a:prstGeom>
        </p:spPr>
      </p:pic>
      <p:sp>
        <p:nvSpPr>
          <p:cNvPr id="2" name="Title 1"/>
          <p:cNvSpPr>
            <a:spLocks noGrp="1"/>
          </p:cNvSpPr>
          <p:nvPr>
            <p:ph type="title"/>
          </p:nvPr>
        </p:nvSpPr>
        <p:spPr/>
        <p:txBody>
          <a:bodyPr/>
          <a:lstStyle/>
          <a:p>
            <a:r>
              <a:rPr lang="en-US" dirty="0"/>
              <a:t>Model upload – Defining links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43</a:t>
            </a:fld>
            <a:endParaRPr lang="en-US" altLang="en-US"/>
          </a:p>
        </p:txBody>
      </p:sp>
      <p:sp>
        <p:nvSpPr>
          <p:cNvPr id="6" name="Rectangular Callout 5"/>
          <p:cNvSpPr/>
          <p:nvPr/>
        </p:nvSpPr>
        <p:spPr>
          <a:xfrm>
            <a:off x="4528751" y="4944762"/>
            <a:ext cx="2533136" cy="696096"/>
          </a:xfrm>
          <a:prstGeom prst="wedgeRectCallout">
            <a:avLst>
              <a:gd name="adj1" fmla="val -30523"/>
              <a:gd name="adj2" fmla="val -1314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For a link to function, the upload filename must be the same as the base filename in the link within Revit</a:t>
            </a:r>
          </a:p>
        </p:txBody>
      </p:sp>
      <p:sp>
        <p:nvSpPr>
          <p:cNvPr id="7" name="Rectangular Callout 6"/>
          <p:cNvSpPr/>
          <p:nvPr/>
        </p:nvSpPr>
        <p:spPr>
          <a:xfrm>
            <a:off x="5393726" y="2302991"/>
            <a:ext cx="2804983" cy="468525"/>
          </a:xfrm>
          <a:prstGeom prst="wedgeRectCallout">
            <a:avLst>
              <a:gd name="adj1" fmla="val -18795"/>
              <a:gd name="adj2" fmla="val 1756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The list of files available to link is filtered by the site and org of the master model </a:t>
            </a:r>
          </a:p>
        </p:txBody>
      </p:sp>
    </p:spTree>
    <p:extLst>
      <p:ext uri="{BB962C8B-B14F-4D97-AF65-F5344CB8AC3E}">
        <p14:creationId xmlns:p14="http://schemas.microsoft.com/office/powerpoint/2010/main" val="1409337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Registration</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44</a:t>
            </a:fld>
            <a:endParaRPr lang="en-US" altLang="en-US"/>
          </a:p>
        </p:txBody>
      </p:sp>
      <p:pic>
        <p:nvPicPr>
          <p:cNvPr id="5" name="Picture 4"/>
          <p:cNvPicPr>
            <a:picLocks noChangeAspect="1"/>
          </p:cNvPicPr>
          <p:nvPr/>
        </p:nvPicPr>
        <p:blipFill>
          <a:blip r:embed="rId3"/>
          <a:stretch>
            <a:fillRect/>
          </a:stretch>
        </p:blipFill>
        <p:spPr>
          <a:xfrm>
            <a:off x="457200" y="1149926"/>
            <a:ext cx="7887730" cy="4992987"/>
          </a:xfrm>
          <a:prstGeom prst="rect">
            <a:avLst/>
          </a:prstGeom>
        </p:spPr>
      </p:pic>
    </p:spTree>
    <p:extLst>
      <p:ext uri="{BB962C8B-B14F-4D97-AF65-F5344CB8AC3E}">
        <p14:creationId xmlns:p14="http://schemas.microsoft.com/office/powerpoint/2010/main" val="1267920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Registration – Monitoring Progress</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45</a:t>
            </a:fld>
            <a:endParaRPr lang="en-US" altLang="en-US"/>
          </a:p>
        </p:txBody>
      </p:sp>
      <p:pic>
        <p:nvPicPr>
          <p:cNvPr id="5" name="Picture 4"/>
          <p:cNvPicPr>
            <a:picLocks noChangeAspect="1"/>
          </p:cNvPicPr>
          <p:nvPr/>
        </p:nvPicPr>
        <p:blipFill>
          <a:blip r:embed="rId3"/>
          <a:stretch>
            <a:fillRect/>
          </a:stretch>
        </p:blipFill>
        <p:spPr>
          <a:xfrm>
            <a:off x="457200" y="1145361"/>
            <a:ext cx="7937157" cy="5022077"/>
          </a:xfrm>
          <a:prstGeom prst="rect">
            <a:avLst/>
          </a:prstGeom>
        </p:spPr>
      </p:pic>
      <p:sp>
        <p:nvSpPr>
          <p:cNvPr id="6" name="Rectangular Callout 5"/>
          <p:cNvSpPr/>
          <p:nvPr/>
        </p:nvSpPr>
        <p:spPr>
          <a:xfrm>
            <a:off x="5146591" y="3340958"/>
            <a:ext cx="2804983" cy="468525"/>
          </a:xfrm>
          <a:prstGeom prst="wedgeRectCallout">
            <a:avLst>
              <a:gd name="adj1" fmla="val -58736"/>
              <a:gd name="adj2" fmla="val 1369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Translation progress can be monitored from the Mange Viewable Models dialog</a:t>
            </a:r>
          </a:p>
        </p:txBody>
      </p:sp>
    </p:spTree>
    <p:extLst>
      <p:ext uri="{BB962C8B-B14F-4D97-AF65-F5344CB8AC3E}">
        <p14:creationId xmlns:p14="http://schemas.microsoft.com/office/powerpoint/2010/main" val="1064409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Associate Model with a location</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46</a:t>
            </a:fld>
            <a:endParaRPr lang="en-US" altLang="en-US"/>
          </a:p>
        </p:txBody>
      </p:sp>
      <p:pic>
        <p:nvPicPr>
          <p:cNvPr id="5" name="Picture 4"/>
          <p:cNvPicPr>
            <a:picLocks noChangeAspect="1"/>
          </p:cNvPicPr>
          <p:nvPr/>
        </p:nvPicPr>
        <p:blipFill>
          <a:blip r:embed="rId3"/>
          <a:stretch>
            <a:fillRect/>
          </a:stretch>
        </p:blipFill>
        <p:spPr>
          <a:xfrm>
            <a:off x="457200" y="988541"/>
            <a:ext cx="7594015" cy="5178897"/>
          </a:xfrm>
          <a:prstGeom prst="rect">
            <a:avLst/>
          </a:prstGeom>
        </p:spPr>
      </p:pic>
    </p:spTree>
    <p:extLst>
      <p:ext uri="{BB962C8B-B14F-4D97-AF65-F5344CB8AC3E}">
        <p14:creationId xmlns:p14="http://schemas.microsoft.com/office/powerpoint/2010/main" val="1195206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016C0FA-5E8A-4DC4-B7F8-264CFFD700B6}" type="slidenum">
              <a:rPr lang="en-US" altLang="en-US" smtClean="0"/>
              <a:pPr/>
              <a:t>47</a:t>
            </a:fld>
            <a:endParaRPr lang="en-US" altLang="en-US"/>
          </a:p>
        </p:txBody>
      </p:sp>
      <p:pic>
        <p:nvPicPr>
          <p:cNvPr id="3" name="Picture 2"/>
          <p:cNvPicPr>
            <a:picLocks noChangeAspect="1"/>
          </p:cNvPicPr>
          <p:nvPr/>
        </p:nvPicPr>
        <p:blipFill>
          <a:blip r:embed="rId3"/>
          <a:stretch>
            <a:fillRect/>
          </a:stretch>
        </p:blipFill>
        <p:spPr>
          <a:xfrm>
            <a:off x="0" y="659307"/>
            <a:ext cx="9144000" cy="5539385"/>
          </a:xfrm>
          <a:prstGeom prst="rect">
            <a:avLst/>
          </a:prstGeom>
        </p:spPr>
      </p:pic>
    </p:spTree>
    <p:extLst>
      <p:ext uri="{BB962C8B-B14F-4D97-AF65-F5344CB8AC3E}">
        <p14:creationId xmlns:p14="http://schemas.microsoft.com/office/powerpoint/2010/main" val="1896986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BA57-D2CC-4898-AA1C-96C3C45063A4}"/>
              </a:ext>
            </a:extLst>
          </p:cNvPr>
          <p:cNvSpPr>
            <a:spLocks noGrp="1"/>
          </p:cNvSpPr>
          <p:nvPr>
            <p:ph type="title"/>
          </p:nvPr>
        </p:nvSpPr>
        <p:spPr>
          <a:xfrm>
            <a:off x="457201" y="242634"/>
            <a:ext cx="6477000" cy="618910"/>
          </a:xfrm>
        </p:spPr>
        <p:txBody>
          <a:bodyPr/>
          <a:lstStyle/>
          <a:p>
            <a:r>
              <a:rPr lang="en-US" dirty="0"/>
              <a:t>Using Navisworks Files </a:t>
            </a:r>
          </a:p>
        </p:txBody>
      </p:sp>
      <p:sp>
        <p:nvSpPr>
          <p:cNvPr id="3" name="Text Placeholder 2">
            <a:extLst>
              <a:ext uri="{FF2B5EF4-FFF2-40B4-BE49-F238E27FC236}">
                <a16:creationId xmlns:a16="http://schemas.microsoft.com/office/drawing/2014/main" id="{99F62EB4-BA5D-4C4E-94A2-61ED94E723DD}"/>
              </a:ext>
            </a:extLst>
          </p:cNvPr>
          <p:cNvSpPr>
            <a:spLocks noGrp="1"/>
          </p:cNvSpPr>
          <p:nvPr>
            <p:ph type="body" sz="quarter" idx="13"/>
          </p:nvPr>
        </p:nvSpPr>
        <p:spPr>
          <a:xfrm>
            <a:off x="457201" y="2120889"/>
            <a:ext cx="8640416" cy="4046549"/>
          </a:xfrm>
        </p:spPr>
        <p:txBody>
          <a:bodyPr/>
          <a:lstStyle/>
          <a:p>
            <a:pPr marL="0">
              <a:lnSpc>
                <a:spcPct val="100000"/>
              </a:lnSpc>
              <a:spcBef>
                <a:spcPts val="0"/>
              </a:spcBef>
            </a:pPr>
            <a:r>
              <a:rPr lang="en-US" dirty="0"/>
              <a:t>This example assumes that Navisworks is being used to display Room objects, that space object are not displayed, and that the original source is a Revit model consisting of an Architectural and. an MEP file.  This assumes that the mechanism described here: </a:t>
            </a:r>
            <a:r>
              <a:rPr lang="en-US" dirty="0">
                <a:hlinkClick r:id="rId2" action="ppaction://hlinksldjump"/>
              </a:rPr>
              <a:t>Room and Space – Typical use</a:t>
            </a:r>
            <a:r>
              <a:rPr lang="en-US" dirty="0"/>
              <a:t> was used for the COBie import</a:t>
            </a:r>
          </a:p>
          <a:p>
            <a:pPr marL="0">
              <a:lnSpc>
                <a:spcPct val="100000"/>
              </a:lnSpc>
              <a:spcBef>
                <a:spcPts val="0"/>
              </a:spcBef>
            </a:pPr>
            <a:endParaRPr lang="en-US" dirty="0"/>
          </a:p>
          <a:p>
            <a:pPr marL="0">
              <a:lnSpc>
                <a:spcPct val="100000"/>
              </a:lnSpc>
              <a:spcBef>
                <a:spcPts val="0"/>
              </a:spcBef>
            </a:pPr>
            <a:r>
              <a:rPr lang="en-US" dirty="0"/>
              <a:t>The following steps are required to create the Navisworks .NWD file and configure it for use in Maximo:</a:t>
            </a:r>
          </a:p>
          <a:p>
            <a:pPr marL="344488" indent="-344488">
              <a:spcBef>
                <a:spcPts val="0"/>
              </a:spcBef>
              <a:buFont typeface="+mj-lt"/>
              <a:buAutoNum type="arabicPeriod"/>
            </a:pPr>
            <a:r>
              <a:rPr lang="en-US" dirty="0"/>
              <a:t>Export .</a:t>
            </a:r>
            <a:r>
              <a:rPr lang="en-US" dirty="0" err="1"/>
              <a:t>nwc</a:t>
            </a:r>
            <a:r>
              <a:rPr lang="en-US" dirty="0"/>
              <a:t> files from each </a:t>
            </a:r>
            <a:r>
              <a:rPr lang="en-US" dirty="0" err="1"/>
              <a:t>revit</a:t>
            </a:r>
            <a:r>
              <a:rPr lang="en-US" dirty="0"/>
              <a:t> model file</a:t>
            </a:r>
          </a:p>
          <a:p>
            <a:pPr marL="344488" indent="-344488">
              <a:spcBef>
                <a:spcPts val="0"/>
              </a:spcBef>
              <a:buFont typeface="+mj-lt"/>
              <a:buAutoNum type="arabicPeriod"/>
            </a:pPr>
            <a:r>
              <a:rPr lang="en-US" dirty="0"/>
              <a:t>Merge the .</a:t>
            </a:r>
            <a:r>
              <a:rPr lang="en-US" dirty="0" err="1"/>
              <a:t>nwc</a:t>
            </a:r>
            <a:r>
              <a:rPr lang="en-US" dirty="0"/>
              <a:t> files into a single Navisworks model</a:t>
            </a:r>
          </a:p>
          <a:p>
            <a:pPr marL="344488" indent="-344488">
              <a:spcBef>
                <a:spcPts val="0"/>
              </a:spcBef>
              <a:buFont typeface="+mj-lt"/>
              <a:buAutoNum type="arabicPeriod"/>
            </a:pPr>
            <a:r>
              <a:rPr lang="en-US" dirty="0"/>
              <a:t>Override color and transparency of Room and any other desired objects</a:t>
            </a:r>
          </a:p>
          <a:p>
            <a:pPr marL="344488" indent="-344488">
              <a:spcBef>
                <a:spcPts val="0"/>
              </a:spcBef>
              <a:buFont typeface="+mj-lt"/>
              <a:buAutoNum type="arabicPeriod"/>
            </a:pPr>
            <a:r>
              <a:rPr lang="en-US" dirty="0"/>
              <a:t>Hide Spaces objects and any other objects not desired in to be seen in the Forge viewer</a:t>
            </a:r>
          </a:p>
          <a:p>
            <a:pPr marL="344488" indent="-344488">
              <a:spcBef>
                <a:spcPts val="0"/>
              </a:spcBef>
              <a:buFont typeface="+mj-lt"/>
              <a:buAutoNum type="arabicPeriod"/>
            </a:pPr>
            <a:r>
              <a:rPr lang="en-US" dirty="0"/>
              <a:t>Set the default view</a:t>
            </a:r>
          </a:p>
          <a:p>
            <a:pPr marL="344488" indent="-344488">
              <a:spcBef>
                <a:spcPts val="0"/>
              </a:spcBef>
              <a:buFont typeface="+mj-lt"/>
              <a:buAutoNum type="arabicPeriod"/>
            </a:pPr>
            <a:r>
              <a:rPr lang="en-US" dirty="0"/>
              <a:t>Save the models as an .</a:t>
            </a:r>
            <a:r>
              <a:rPr lang="en-US" dirty="0" err="1"/>
              <a:t>nwd</a:t>
            </a:r>
            <a:r>
              <a:rPr lang="en-US" dirty="0"/>
              <a:t> file</a:t>
            </a:r>
          </a:p>
          <a:p>
            <a:pPr marL="344488" indent="-344488">
              <a:spcBef>
                <a:spcPts val="0"/>
              </a:spcBef>
              <a:buFont typeface="+mj-lt"/>
              <a:buAutoNum type="arabicPeriod"/>
            </a:pPr>
            <a:r>
              <a:rPr lang="en-US" dirty="0"/>
              <a:t>Upload the .</a:t>
            </a:r>
            <a:r>
              <a:rPr lang="en-US" dirty="0" err="1"/>
              <a:t>nwd</a:t>
            </a:r>
            <a:r>
              <a:rPr lang="en-US" dirty="0"/>
              <a:t> file to the Forge service and request translation (See slides </a:t>
            </a:r>
            <a:r>
              <a:rPr lang="en-US" dirty="0">
                <a:hlinkClick r:id="rId3" action="ppaction://hlinksldjump"/>
              </a:rPr>
              <a:t>Model upload – Specifying the model file</a:t>
            </a:r>
            <a:r>
              <a:rPr lang="en-US" dirty="0"/>
              <a:t>)</a:t>
            </a:r>
          </a:p>
          <a:p>
            <a:pPr marL="344488" indent="-344488">
              <a:spcBef>
                <a:spcPts val="0"/>
              </a:spcBef>
              <a:buFont typeface="+mj-lt"/>
              <a:buAutoNum type="arabicPeriod"/>
            </a:pPr>
            <a:r>
              <a:rPr lang="en-US" dirty="0"/>
              <a:t>Associate the model with a Maximo location (See slide </a:t>
            </a:r>
            <a:r>
              <a:rPr lang="en-US" dirty="0">
                <a:hlinkClick r:id="rId4" action="ppaction://hlinksldjump"/>
              </a:rPr>
              <a:t>Associate Model with a location</a:t>
            </a:r>
            <a:r>
              <a:rPr lang="en-US" dirty="0"/>
              <a:t> )</a:t>
            </a:r>
          </a:p>
          <a:p>
            <a:pPr marL="344488" indent="-344488">
              <a:spcBef>
                <a:spcPts val="0"/>
              </a:spcBef>
              <a:buFont typeface="+mj-lt"/>
              <a:buAutoNum type="arabicPeriod"/>
            </a:pPr>
            <a:r>
              <a:rPr lang="en-US" dirty="0"/>
              <a:t>Configure the property binding between Maximo and the model</a:t>
            </a:r>
          </a:p>
        </p:txBody>
      </p:sp>
      <p:sp>
        <p:nvSpPr>
          <p:cNvPr id="4" name="Text Placeholder 3">
            <a:extLst>
              <a:ext uri="{FF2B5EF4-FFF2-40B4-BE49-F238E27FC236}">
                <a16:creationId xmlns:a16="http://schemas.microsoft.com/office/drawing/2014/main" id="{D516781B-F165-4FED-91C7-BF3D3F0E0FE4}"/>
              </a:ext>
            </a:extLst>
          </p:cNvPr>
          <p:cNvSpPr>
            <a:spLocks noGrp="1"/>
          </p:cNvSpPr>
          <p:nvPr>
            <p:ph type="body" sz="quarter" idx="14"/>
          </p:nvPr>
        </p:nvSpPr>
        <p:spPr>
          <a:xfrm>
            <a:off x="457200" y="859005"/>
            <a:ext cx="8343900" cy="1261884"/>
          </a:xfrm>
        </p:spPr>
        <p:txBody>
          <a:bodyPr/>
          <a:lstStyle/>
          <a:p>
            <a:pPr>
              <a:lnSpc>
                <a:spcPct val="100000"/>
              </a:lnSpc>
              <a:spcBef>
                <a:spcPts val="0"/>
              </a:spcBef>
            </a:pPr>
            <a:r>
              <a:rPr lang="en-US" dirty="0"/>
              <a:t>Navisworks .NWD files can be used with the Forge viewer</a:t>
            </a:r>
          </a:p>
          <a:p>
            <a:pPr>
              <a:lnSpc>
                <a:spcPct val="100000"/>
              </a:lnSpc>
              <a:spcBef>
                <a:spcPts val="0"/>
              </a:spcBef>
            </a:pPr>
            <a:r>
              <a:rPr lang="en-US" dirty="0"/>
              <a:t>Using Navisworks files has several possible advantages:</a:t>
            </a:r>
          </a:p>
          <a:p>
            <a:pPr lvl="1">
              <a:lnSpc>
                <a:spcPct val="100000"/>
              </a:lnSpc>
              <a:spcBef>
                <a:spcPts val="0"/>
              </a:spcBef>
            </a:pPr>
            <a:r>
              <a:rPr lang="en-US" dirty="0"/>
              <a:t>Navisworks has a visual representation of Room and Space object which Revit does not</a:t>
            </a:r>
          </a:p>
          <a:p>
            <a:pPr lvl="1">
              <a:lnSpc>
                <a:spcPct val="100000"/>
              </a:lnSpc>
              <a:spcBef>
                <a:spcPts val="0"/>
              </a:spcBef>
            </a:pPr>
            <a:r>
              <a:rPr lang="en-US" dirty="0"/>
              <a:t>It is easy to customize the visual representation of a Navisworks file, such as color coding objects by type</a:t>
            </a:r>
          </a:p>
          <a:p>
            <a:pPr lvl="1">
              <a:lnSpc>
                <a:spcPct val="100000"/>
              </a:lnSpc>
              <a:spcBef>
                <a:spcPts val="0"/>
              </a:spcBef>
            </a:pPr>
            <a:r>
              <a:rPr lang="en-US" dirty="0"/>
              <a:t>It may be possible to import file formats not normally usable by the Forge viewer into Navisworks and display them</a:t>
            </a:r>
          </a:p>
        </p:txBody>
      </p:sp>
      <p:sp>
        <p:nvSpPr>
          <p:cNvPr id="5" name="Slide Number Placeholder 4">
            <a:extLst>
              <a:ext uri="{FF2B5EF4-FFF2-40B4-BE49-F238E27FC236}">
                <a16:creationId xmlns:a16="http://schemas.microsoft.com/office/drawing/2014/main" id="{22DFBC9E-62B7-4A84-97FA-B282A5540499}"/>
              </a:ext>
            </a:extLst>
          </p:cNvPr>
          <p:cNvSpPr>
            <a:spLocks noGrp="1"/>
          </p:cNvSpPr>
          <p:nvPr>
            <p:ph type="sldNum" sz="quarter" idx="16"/>
          </p:nvPr>
        </p:nvSpPr>
        <p:spPr/>
        <p:txBody>
          <a:bodyPr/>
          <a:lstStyle/>
          <a:p>
            <a:fld id="{45FC0DC7-30D3-4469-8526-1CA52E563374}" type="slidenum">
              <a:rPr lang="en-US" altLang="en-US" smtClean="0"/>
              <a:pPr/>
              <a:t>48</a:t>
            </a:fld>
            <a:endParaRPr lang="en-US" altLang="en-US"/>
          </a:p>
        </p:txBody>
      </p:sp>
    </p:spTree>
    <p:extLst>
      <p:ext uri="{BB962C8B-B14F-4D97-AF65-F5344CB8AC3E}">
        <p14:creationId xmlns:p14="http://schemas.microsoft.com/office/powerpoint/2010/main" val="3306631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B85F-CFBD-4BB7-8544-B6B470D26F96}"/>
              </a:ext>
            </a:extLst>
          </p:cNvPr>
          <p:cNvSpPr>
            <a:spLocks noGrp="1"/>
          </p:cNvSpPr>
          <p:nvPr>
            <p:ph type="title"/>
          </p:nvPr>
        </p:nvSpPr>
        <p:spPr>
          <a:xfrm>
            <a:off x="457200" y="154816"/>
            <a:ext cx="6477000" cy="508110"/>
          </a:xfrm>
        </p:spPr>
        <p:txBody>
          <a:bodyPr/>
          <a:lstStyle/>
          <a:p>
            <a:r>
              <a:rPr lang="en-US" sz="3200" dirty="0"/>
              <a:t>Export Navisworks Files from Revit</a:t>
            </a:r>
          </a:p>
        </p:txBody>
      </p:sp>
      <p:sp>
        <p:nvSpPr>
          <p:cNvPr id="4" name="Slide Number Placeholder 3">
            <a:extLst>
              <a:ext uri="{FF2B5EF4-FFF2-40B4-BE49-F238E27FC236}">
                <a16:creationId xmlns:a16="http://schemas.microsoft.com/office/drawing/2014/main" id="{BEBD4B3E-3892-4ABD-87C1-952D8BB6C09B}"/>
              </a:ext>
            </a:extLst>
          </p:cNvPr>
          <p:cNvSpPr>
            <a:spLocks noGrp="1"/>
          </p:cNvSpPr>
          <p:nvPr>
            <p:ph type="sldNum" sz="quarter" idx="16"/>
          </p:nvPr>
        </p:nvSpPr>
        <p:spPr/>
        <p:txBody>
          <a:bodyPr/>
          <a:lstStyle/>
          <a:p>
            <a:fld id="{E5A85554-0BB7-4832-8C8E-6076BA0259A4}" type="slidenum">
              <a:rPr lang="en-US" altLang="en-US" smtClean="0"/>
              <a:pPr/>
              <a:t>49</a:t>
            </a:fld>
            <a:endParaRPr lang="en-US" altLang="en-US"/>
          </a:p>
        </p:txBody>
      </p:sp>
      <p:pic>
        <p:nvPicPr>
          <p:cNvPr id="5" name="Picture 4">
            <a:extLst>
              <a:ext uri="{FF2B5EF4-FFF2-40B4-BE49-F238E27FC236}">
                <a16:creationId xmlns:a16="http://schemas.microsoft.com/office/drawing/2014/main" id="{841FCBE6-B995-42C4-B03D-E74D39E06970}"/>
              </a:ext>
            </a:extLst>
          </p:cNvPr>
          <p:cNvPicPr>
            <a:picLocks noChangeAspect="1"/>
          </p:cNvPicPr>
          <p:nvPr/>
        </p:nvPicPr>
        <p:blipFill>
          <a:blip r:embed="rId2"/>
          <a:stretch>
            <a:fillRect/>
          </a:stretch>
        </p:blipFill>
        <p:spPr>
          <a:xfrm>
            <a:off x="4405462" y="809418"/>
            <a:ext cx="4366177" cy="1147946"/>
          </a:xfrm>
          <a:prstGeom prst="rect">
            <a:avLst/>
          </a:prstGeom>
        </p:spPr>
      </p:pic>
      <p:pic>
        <p:nvPicPr>
          <p:cNvPr id="6" name="Picture 5">
            <a:extLst>
              <a:ext uri="{FF2B5EF4-FFF2-40B4-BE49-F238E27FC236}">
                <a16:creationId xmlns:a16="http://schemas.microsoft.com/office/drawing/2014/main" id="{CF83634E-0137-4EE8-B06D-72F33DF63E2E}"/>
              </a:ext>
            </a:extLst>
          </p:cNvPr>
          <p:cNvPicPr>
            <a:picLocks noChangeAspect="1"/>
          </p:cNvPicPr>
          <p:nvPr/>
        </p:nvPicPr>
        <p:blipFill>
          <a:blip r:embed="rId3"/>
          <a:stretch>
            <a:fillRect/>
          </a:stretch>
        </p:blipFill>
        <p:spPr>
          <a:xfrm>
            <a:off x="4405462" y="2103856"/>
            <a:ext cx="4276575" cy="3644880"/>
          </a:xfrm>
          <a:prstGeom prst="rect">
            <a:avLst/>
          </a:prstGeom>
        </p:spPr>
      </p:pic>
      <p:pic>
        <p:nvPicPr>
          <p:cNvPr id="7" name="Picture 6">
            <a:extLst>
              <a:ext uri="{FF2B5EF4-FFF2-40B4-BE49-F238E27FC236}">
                <a16:creationId xmlns:a16="http://schemas.microsoft.com/office/drawing/2014/main" id="{4764A3FA-3923-4D7F-8F20-3CACE3BB83B9}"/>
              </a:ext>
            </a:extLst>
          </p:cNvPr>
          <p:cNvPicPr>
            <a:picLocks noChangeAspect="1"/>
          </p:cNvPicPr>
          <p:nvPr/>
        </p:nvPicPr>
        <p:blipFill>
          <a:blip r:embed="rId4"/>
          <a:stretch>
            <a:fillRect/>
          </a:stretch>
        </p:blipFill>
        <p:spPr>
          <a:xfrm>
            <a:off x="586203" y="3078423"/>
            <a:ext cx="3263076" cy="2670313"/>
          </a:xfrm>
          <a:prstGeom prst="rect">
            <a:avLst/>
          </a:prstGeom>
        </p:spPr>
      </p:pic>
      <p:sp>
        <p:nvSpPr>
          <p:cNvPr id="8" name="Rectangular Callout 5">
            <a:extLst>
              <a:ext uri="{FF2B5EF4-FFF2-40B4-BE49-F238E27FC236}">
                <a16:creationId xmlns:a16="http://schemas.microsoft.com/office/drawing/2014/main" id="{F512C8E9-3A25-4182-B8A0-792711DD919F}"/>
              </a:ext>
            </a:extLst>
          </p:cNvPr>
          <p:cNvSpPr/>
          <p:nvPr/>
        </p:nvSpPr>
        <p:spPr>
          <a:xfrm>
            <a:off x="1170461" y="4797287"/>
            <a:ext cx="1831156" cy="320263"/>
          </a:xfrm>
          <a:prstGeom prst="wedgeRectCallout">
            <a:avLst>
              <a:gd name="adj1" fmla="val -39920"/>
              <a:gd name="adj2" fmla="val 1886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Display Export Settings</a:t>
            </a:r>
          </a:p>
        </p:txBody>
      </p:sp>
      <p:sp>
        <p:nvSpPr>
          <p:cNvPr id="10" name="Rectangular Callout 5">
            <a:extLst>
              <a:ext uri="{FF2B5EF4-FFF2-40B4-BE49-F238E27FC236}">
                <a16:creationId xmlns:a16="http://schemas.microsoft.com/office/drawing/2014/main" id="{3FD49317-27D3-44E9-A2F1-8D92B1E32B72}"/>
              </a:ext>
            </a:extLst>
          </p:cNvPr>
          <p:cNvSpPr/>
          <p:nvPr/>
        </p:nvSpPr>
        <p:spPr>
          <a:xfrm>
            <a:off x="6850881" y="2775474"/>
            <a:ext cx="1981693" cy="517614"/>
          </a:xfrm>
          <a:prstGeom prst="wedgeRectCallout">
            <a:avLst>
              <a:gd name="adj1" fmla="val -73421"/>
              <a:gd name="adj2" fmla="val -3212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9" name="Rectangular Callout 5">
            <a:extLst>
              <a:ext uri="{FF2B5EF4-FFF2-40B4-BE49-F238E27FC236}">
                <a16:creationId xmlns:a16="http://schemas.microsoft.com/office/drawing/2014/main" id="{76171FBC-CDFB-42B2-986E-1E0995219372}"/>
              </a:ext>
            </a:extLst>
          </p:cNvPr>
          <p:cNvSpPr/>
          <p:nvPr/>
        </p:nvSpPr>
        <p:spPr>
          <a:xfrm>
            <a:off x="6850881" y="2784418"/>
            <a:ext cx="2067832" cy="517614"/>
          </a:xfrm>
          <a:prstGeom prst="wedgeRectCallout">
            <a:avLst>
              <a:gd name="adj1" fmla="val -56131"/>
              <a:gd name="adj2" fmla="val -551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Select which properties to convert, You need to insure the ID property is converted</a:t>
            </a:r>
          </a:p>
        </p:txBody>
      </p:sp>
      <p:sp>
        <p:nvSpPr>
          <p:cNvPr id="11" name="Rectangular Callout 5">
            <a:extLst>
              <a:ext uri="{FF2B5EF4-FFF2-40B4-BE49-F238E27FC236}">
                <a16:creationId xmlns:a16="http://schemas.microsoft.com/office/drawing/2014/main" id="{2352B2FB-0E49-4E30-B223-64E52491FF81}"/>
              </a:ext>
            </a:extLst>
          </p:cNvPr>
          <p:cNvSpPr/>
          <p:nvPr/>
        </p:nvSpPr>
        <p:spPr>
          <a:xfrm>
            <a:off x="6818682" y="4111198"/>
            <a:ext cx="1629579" cy="209011"/>
          </a:xfrm>
          <a:prstGeom prst="wedgeRectCallout">
            <a:avLst>
              <a:gd name="adj1" fmla="val -76674"/>
              <a:gd name="adj2" fmla="val 122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Include rooms</a:t>
            </a:r>
          </a:p>
        </p:txBody>
      </p:sp>
      <p:sp>
        <p:nvSpPr>
          <p:cNvPr id="12" name="TextBox 11">
            <a:extLst>
              <a:ext uri="{FF2B5EF4-FFF2-40B4-BE49-F238E27FC236}">
                <a16:creationId xmlns:a16="http://schemas.microsoft.com/office/drawing/2014/main" id="{464B9786-4E36-43AD-A81B-D30B7019596C}"/>
              </a:ext>
            </a:extLst>
          </p:cNvPr>
          <p:cNvSpPr txBox="1"/>
          <p:nvPr/>
        </p:nvSpPr>
        <p:spPr>
          <a:xfrm>
            <a:off x="500064" y="722243"/>
            <a:ext cx="3449084" cy="830997"/>
          </a:xfrm>
          <a:prstGeom prst="rect">
            <a:avLst/>
          </a:prstGeom>
          <a:noFill/>
        </p:spPr>
        <p:txBody>
          <a:bodyPr wrap="square" rtlCol="0">
            <a:spAutoFit/>
          </a:bodyPr>
          <a:lstStyle/>
          <a:p>
            <a:r>
              <a:rPr lang="en-US" sz="1200" dirty="0"/>
              <a:t>Use the Revit plug-in to export a .</a:t>
            </a:r>
            <a:r>
              <a:rPr lang="en-US" sz="1200" dirty="0" err="1"/>
              <a:t>nwc</a:t>
            </a:r>
            <a:r>
              <a:rPr lang="en-US" sz="1200" dirty="0"/>
              <a:t> file from each Revit model in the project.  The Exporter provided better control and translation than opening the Revit model directly in NavisWorks</a:t>
            </a:r>
          </a:p>
        </p:txBody>
      </p:sp>
      <p:sp>
        <p:nvSpPr>
          <p:cNvPr id="13" name="Rectangular Callout 5">
            <a:extLst>
              <a:ext uri="{FF2B5EF4-FFF2-40B4-BE49-F238E27FC236}">
                <a16:creationId xmlns:a16="http://schemas.microsoft.com/office/drawing/2014/main" id="{D97EF676-1942-4BA9-BC39-235F25AF5906}"/>
              </a:ext>
            </a:extLst>
          </p:cNvPr>
          <p:cNvSpPr/>
          <p:nvPr/>
        </p:nvSpPr>
        <p:spPr>
          <a:xfrm>
            <a:off x="6053641" y="1607916"/>
            <a:ext cx="1831156" cy="320263"/>
          </a:xfrm>
          <a:prstGeom prst="wedgeRectCallout">
            <a:avLst>
              <a:gd name="adj1" fmla="val -80809"/>
              <a:gd name="adj2" fmla="val -306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NavisWorks Exporter</a:t>
            </a:r>
          </a:p>
        </p:txBody>
      </p:sp>
    </p:spTree>
    <p:extLst>
      <p:ext uri="{BB962C8B-B14F-4D97-AF65-F5344CB8AC3E}">
        <p14:creationId xmlns:p14="http://schemas.microsoft.com/office/powerpoint/2010/main" val="4189420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68"/>
            <a:ext cx="7091828" cy="397310"/>
          </a:xfrm>
        </p:spPr>
        <p:txBody>
          <a:bodyPr/>
          <a:lstStyle/>
          <a:p>
            <a:r>
              <a:rPr lang="en-US" sz="2400" dirty="0"/>
              <a:t>Agreements required for a successful Digital hand-off</a:t>
            </a:r>
          </a:p>
        </p:txBody>
      </p:sp>
      <p:sp>
        <p:nvSpPr>
          <p:cNvPr id="4" name="Slide Number Placeholder 3"/>
          <p:cNvSpPr>
            <a:spLocks noGrp="1"/>
          </p:cNvSpPr>
          <p:nvPr>
            <p:ph type="sldNum" sz="quarter" idx="19"/>
          </p:nvPr>
        </p:nvSpPr>
        <p:spPr/>
        <p:txBody>
          <a:bodyPr/>
          <a:lstStyle/>
          <a:p>
            <a:fld id="{B016C0FA-5E8A-4DC4-B7F8-264CFFD700B6}" type="slidenum">
              <a:rPr lang="en-US" altLang="en-US" smtClean="0"/>
              <a:pPr/>
              <a:t>5</a:t>
            </a:fld>
            <a:endParaRPr lang="en-US" alt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36" y="563417"/>
            <a:ext cx="2402330" cy="5604021"/>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
          <p:cNvSpPr txBox="1">
            <a:spLocks/>
          </p:cNvSpPr>
          <p:nvPr/>
        </p:nvSpPr>
        <p:spPr bwMode="auto">
          <a:xfrm>
            <a:off x="2868826" y="563417"/>
            <a:ext cx="6005459" cy="7755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92088" indent="-192088" algn="l" rtl="0" eaLnBrk="0" fontAlgn="base" hangingPunct="0">
              <a:lnSpc>
                <a:spcPct val="104000"/>
              </a:lnSpc>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463550" indent="-185738" algn="l" rtl="0" eaLnBrk="0" fontAlgn="base" hangingPunct="0">
              <a:lnSpc>
                <a:spcPct val="104000"/>
              </a:lnSpc>
              <a:spcBef>
                <a:spcPct val="20000"/>
              </a:spcBef>
              <a:spcAft>
                <a:spcPct val="0"/>
              </a:spcAft>
              <a:buClr>
                <a:schemeClr val="accent1"/>
              </a:buClr>
              <a:buSzPct val="70000"/>
              <a:buFont typeface="SimSun" pitchFamily="2" charset="-122"/>
              <a:buChar char="-"/>
              <a:defRPr sz="1600">
                <a:solidFill>
                  <a:schemeClr val="tx1"/>
                </a:solidFill>
                <a:latin typeface="+mn-lt"/>
                <a:cs typeface="+mn-cs"/>
              </a:defRPr>
            </a:lvl2pPr>
            <a:lvl3pPr marL="768350" indent="-193675" algn="l" rtl="0" eaLnBrk="0" fontAlgn="base" hangingPunct="0">
              <a:lnSpc>
                <a:spcPct val="104000"/>
              </a:lnSpc>
              <a:spcBef>
                <a:spcPct val="20000"/>
              </a:spcBef>
              <a:spcAft>
                <a:spcPct val="0"/>
              </a:spcAft>
              <a:buClr>
                <a:schemeClr val="accent1"/>
              </a:buClr>
              <a:buFont typeface="Wingdings" pitchFamily="2" charset="2"/>
              <a:buChar char="§"/>
              <a:defRPr sz="1400">
                <a:solidFill>
                  <a:schemeClr val="tx1"/>
                </a:solidFill>
                <a:latin typeface="+mn-lt"/>
                <a:cs typeface="+mn-cs"/>
              </a:defRPr>
            </a:lvl3pPr>
            <a:lvl4pPr marL="1052513" indent="-180975" algn="l" rtl="0" eaLnBrk="0" fontAlgn="base" hangingPunct="0">
              <a:lnSpc>
                <a:spcPct val="104000"/>
              </a:lnSpc>
              <a:spcBef>
                <a:spcPct val="20000"/>
              </a:spcBef>
              <a:spcAft>
                <a:spcPct val="0"/>
              </a:spcAft>
              <a:buClr>
                <a:schemeClr val="accent1"/>
              </a:buClr>
              <a:buFont typeface="SimSun" pitchFamily="2" charset="-122"/>
              <a:buChar char="-"/>
              <a:defRPr sz="1200">
                <a:solidFill>
                  <a:schemeClr val="tx1"/>
                </a:solidFill>
                <a:latin typeface="+mn-lt"/>
                <a:cs typeface="+mn-cs"/>
              </a:defRPr>
            </a:lvl4pPr>
            <a:lvl5pPr marL="1381125" indent="-146050" algn="l" rtl="0" eaLnBrk="0" fontAlgn="base" hangingPunct="0">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5pPr>
            <a:lvl6pPr marL="18383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6pPr>
            <a:lvl7pPr marL="22955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7pPr>
            <a:lvl8pPr marL="27527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8pPr>
            <a:lvl9pPr marL="32099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9pPr>
          </a:lstStyle>
          <a:p>
            <a:pPr marL="192088" marR="0" lvl="0" indent="-192088" algn="l" defTabSz="914400" rtl="0" eaLnBrk="0" fontAlgn="base" latinLnBrk="0" hangingPunct="0">
              <a:lnSpc>
                <a:spcPct val="104000"/>
              </a:lnSpc>
              <a:spcBef>
                <a:spcPct val="20000"/>
              </a:spcBef>
              <a:spcAft>
                <a:spcPct val="0"/>
              </a:spcAft>
              <a:buClr>
                <a:srgbClr val="7889FB"/>
              </a:buClr>
              <a:buSzTx/>
              <a:buFont typeface="Wingdings" pitchFamily="2" charset="2"/>
              <a:buChar char="§"/>
              <a:tabLst/>
              <a:defRPr/>
            </a:pPr>
            <a:r>
              <a:rPr kumimoji="0" lang="en-US" sz="1800" b="0" i="0" u="none" strike="noStrike" kern="0" cap="none" spc="0" normalizeH="0" baseline="0" noProof="0">
                <a:ln>
                  <a:noFill/>
                </a:ln>
                <a:solidFill>
                  <a:srgbClr val="000000"/>
                </a:solidFill>
                <a:effectLst/>
                <a:uLnTx/>
                <a:uFillTx/>
                <a:latin typeface="Arial"/>
                <a:ea typeface="+mn-ea"/>
                <a:cs typeface="Arial"/>
              </a:rPr>
              <a:t>For which asset will data be provided?</a:t>
            </a:r>
          </a:p>
          <a:p>
            <a:pPr marL="192088" marR="0" lvl="0" indent="-192088" algn="l" defTabSz="914400" rtl="0" eaLnBrk="0" fontAlgn="base" latinLnBrk="0" hangingPunct="0">
              <a:lnSpc>
                <a:spcPct val="104000"/>
              </a:lnSpc>
              <a:spcBef>
                <a:spcPct val="20000"/>
              </a:spcBef>
              <a:spcAft>
                <a:spcPct val="0"/>
              </a:spcAft>
              <a:buClr>
                <a:srgbClr val="7889FB"/>
              </a:buClr>
              <a:buSzTx/>
              <a:buFont typeface="Wingdings" pitchFamily="2" charset="2"/>
              <a:buChar char="§"/>
              <a:tabLst/>
              <a:defRPr/>
            </a:pPr>
            <a:r>
              <a:rPr kumimoji="0" lang="en-US" sz="1800" b="0" i="0" u="none" strike="noStrike" kern="0" cap="none" spc="0" normalizeH="0" baseline="0" noProof="0">
                <a:ln>
                  <a:noFill/>
                </a:ln>
                <a:solidFill>
                  <a:srgbClr val="000000"/>
                </a:solidFill>
                <a:effectLst/>
                <a:uLnTx/>
                <a:uFillTx/>
                <a:latin typeface="Arial"/>
                <a:ea typeface="+mn-ea"/>
                <a:cs typeface="Arial"/>
              </a:rPr>
              <a:t>For each class of assets, What set of attributes are expected?</a:t>
            </a:r>
            <a:endParaRPr kumimoji="0" lang="en-US" sz="1800" b="0" i="0" u="none" strike="noStrike" kern="0" cap="none" spc="0" normalizeH="0" baseline="0" noProof="0" dirty="0">
              <a:ln>
                <a:noFill/>
              </a:ln>
              <a:solidFill>
                <a:srgbClr val="000000"/>
              </a:solidFill>
              <a:effectLst/>
              <a:uLnTx/>
              <a:uFillTx/>
              <a:latin typeface="Arial"/>
              <a:ea typeface="+mn-ea"/>
              <a:cs typeface="Arial"/>
            </a:endParaRPr>
          </a:p>
        </p:txBody>
      </p:sp>
      <p:sp>
        <p:nvSpPr>
          <p:cNvPr id="12" name="Content Placeholder 2"/>
          <p:cNvSpPr txBox="1">
            <a:spLocks/>
          </p:cNvSpPr>
          <p:nvPr/>
        </p:nvSpPr>
        <p:spPr bwMode="auto">
          <a:xfrm>
            <a:off x="3030317" y="3817001"/>
            <a:ext cx="5769272" cy="15721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92088" indent="-192088" algn="l" rtl="0" eaLnBrk="0" fontAlgn="base" hangingPunct="0">
              <a:lnSpc>
                <a:spcPct val="104000"/>
              </a:lnSpc>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463550" indent="-185738" algn="l" rtl="0" eaLnBrk="0" fontAlgn="base" hangingPunct="0">
              <a:lnSpc>
                <a:spcPct val="104000"/>
              </a:lnSpc>
              <a:spcBef>
                <a:spcPct val="20000"/>
              </a:spcBef>
              <a:spcAft>
                <a:spcPct val="0"/>
              </a:spcAft>
              <a:buClr>
                <a:schemeClr val="accent1"/>
              </a:buClr>
              <a:buSzPct val="70000"/>
              <a:buFont typeface="SimSun" pitchFamily="2" charset="-122"/>
              <a:buChar char="-"/>
              <a:defRPr sz="1600">
                <a:solidFill>
                  <a:schemeClr val="tx1"/>
                </a:solidFill>
                <a:latin typeface="+mn-lt"/>
                <a:cs typeface="+mn-cs"/>
              </a:defRPr>
            </a:lvl2pPr>
            <a:lvl3pPr marL="768350" indent="-193675" algn="l" rtl="0" eaLnBrk="0" fontAlgn="base" hangingPunct="0">
              <a:lnSpc>
                <a:spcPct val="104000"/>
              </a:lnSpc>
              <a:spcBef>
                <a:spcPct val="20000"/>
              </a:spcBef>
              <a:spcAft>
                <a:spcPct val="0"/>
              </a:spcAft>
              <a:buClr>
                <a:schemeClr val="accent1"/>
              </a:buClr>
              <a:buFont typeface="Wingdings" pitchFamily="2" charset="2"/>
              <a:buChar char="§"/>
              <a:defRPr sz="1400">
                <a:solidFill>
                  <a:schemeClr val="tx1"/>
                </a:solidFill>
                <a:latin typeface="+mn-lt"/>
                <a:cs typeface="+mn-cs"/>
              </a:defRPr>
            </a:lvl3pPr>
            <a:lvl4pPr marL="1052513" indent="-180975" algn="l" rtl="0" eaLnBrk="0" fontAlgn="base" hangingPunct="0">
              <a:lnSpc>
                <a:spcPct val="104000"/>
              </a:lnSpc>
              <a:spcBef>
                <a:spcPct val="20000"/>
              </a:spcBef>
              <a:spcAft>
                <a:spcPct val="0"/>
              </a:spcAft>
              <a:buClr>
                <a:schemeClr val="accent1"/>
              </a:buClr>
              <a:buFont typeface="SimSun" pitchFamily="2" charset="-122"/>
              <a:buChar char="-"/>
              <a:defRPr sz="1200">
                <a:solidFill>
                  <a:schemeClr val="tx1"/>
                </a:solidFill>
                <a:latin typeface="+mn-lt"/>
                <a:cs typeface="+mn-cs"/>
              </a:defRPr>
            </a:lvl4pPr>
            <a:lvl5pPr marL="1381125" indent="-146050" algn="l" rtl="0" eaLnBrk="0" fontAlgn="base" hangingPunct="0">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5pPr>
            <a:lvl6pPr marL="18383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6pPr>
            <a:lvl7pPr marL="22955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7pPr>
            <a:lvl8pPr marL="27527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8pPr>
            <a:lvl9pPr marL="32099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9pPr>
          </a:lstStyle>
          <a:p>
            <a:pPr>
              <a:buClr>
                <a:srgbClr val="7889FB"/>
              </a:buClr>
            </a:pPr>
            <a:r>
              <a:rPr lang="en-US" sz="1800" kern="0" dirty="0">
                <a:solidFill>
                  <a:srgbClr val="000000"/>
                </a:solidFill>
                <a:latin typeface="Arial"/>
                <a:cs typeface="Arial"/>
              </a:rPr>
              <a:t>Is digital product and maintenance documentation part of the Hand-over package?</a:t>
            </a:r>
          </a:p>
          <a:p>
            <a:pPr lvl="1">
              <a:buClr>
                <a:srgbClr val="7889FB"/>
              </a:buClr>
            </a:pPr>
            <a:r>
              <a:rPr lang="en-US" kern="0" dirty="0">
                <a:solidFill>
                  <a:srgbClr val="000000"/>
                </a:solidFill>
                <a:latin typeface="Arial"/>
                <a:ea typeface="+mn-ea"/>
                <a:cs typeface="Arial"/>
              </a:rPr>
              <a:t>If not, how are these files to be organized and delivered</a:t>
            </a:r>
          </a:p>
          <a:p>
            <a:pPr lvl="1">
              <a:buClr>
                <a:srgbClr val="7889FB"/>
              </a:buClr>
            </a:pPr>
            <a:r>
              <a:rPr lang="en-US" kern="0" dirty="0">
                <a:solidFill>
                  <a:srgbClr val="000000"/>
                </a:solidFill>
                <a:latin typeface="Arial"/>
                <a:ea typeface="+mn-ea"/>
                <a:cs typeface="Arial"/>
              </a:rPr>
              <a:t>What System will the owner use to store and manage these files?</a:t>
            </a:r>
          </a:p>
        </p:txBody>
      </p:sp>
      <p:sp>
        <p:nvSpPr>
          <p:cNvPr id="13" name="Content Placeholder 2"/>
          <p:cNvSpPr txBox="1">
            <a:spLocks/>
          </p:cNvSpPr>
          <p:nvPr/>
        </p:nvSpPr>
        <p:spPr bwMode="auto">
          <a:xfrm>
            <a:off x="2858246" y="5892518"/>
            <a:ext cx="5762581" cy="4110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92088" indent="-192088" algn="l" rtl="0" eaLnBrk="0" fontAlgn="base" hangingPunct="0">
              <a:lnSpc>
                <a:spcPct val="104000"/>
              </a:lnSpc>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463550" indent="-185738" algn="l" rtl="0" eaLnBrk="0" fontAlgn="base" hangingPunct="0">
              <a:lnSpc>
                <a:spcPct val="104000"/>
              </a:lnSpc>
              <a:spcBef>
                <a:spcPct val="20000"/>
              </a:spcBef>
              <a:spcAft>
                <a:spcPct val="0"/>
              </a:spcAft>
              <a:buClr>
                <a:schemeClr val="accent1"/>
              </a:buClr>
              <a:buSzPct val="70000"/>
              <a:buFont typeface="SimSun" pitchFamily="2" charset="-122"/>
              <a:buChar char="-"/>
              <a:defRPr sz="1600">
                <a:solidFill>
                  <a:schemeClr val="tx1"/>
                </a:solidFill>
                <a:latin typeface="+mn-lt"/>
                <a:cs typeface="+mn-cs"/>
              </a:defRPr>
            </a:lvl2pPr>
            <a:lvl3pPr marL="768350" indent="-193675" algn="l" rtl="0" eaLnBrk="0" fontAlgn="base" hangingPunct="0">
              <a:lnSpc>
                <a:spcPct val="104000"/>
              </a:lnSpc>
              <a:spcBef>
                <a:spcPct val="20000"/>
              </a:spcBef>
              <a:spcAft>
                <a:spcPct val="0"/>
              </a:spcAft>
              <a:buClr>
                <a:schemeClr val="accent1"/>
              </a:buClr>
              <a:buFont typeface="Wingdings" pitchFamily="2" charset="2"/>
              <a:buChar char="§"/>
              <a:defRPr sz="1400">
                <a:solidFill>
                  <a:schemeClr val="tx1"/>
                </a:solidFill>
                <a:latin typeface="+mn-lt"/>
                <a:cs typeface="+mn-cs"/>
              </a:defRPr>
            </a:lvl3pPr>
            <a:lvl4pPr marL="1052513" indent="-180975" algn="l" rtl="0" eaLnBrk="0" fontAlgn="base" hangingPunct="0">
              <a:lnSpc>
                <a:spcPct val="104000"/>
              </a:lnSpc>
              <a:spcBef>
                <a:spcPct val="20000"/>
              </a:spcBef>
              <a:spcAft>
                <a:spcPct val="0"/>
              </a:spcAft>
              <a:buClr>
                <a:schemeClr val="accent1"/>
              </a:buClr>
              <a:buFont typeface="SimSun" pitchFamily="2" charset="-122"/>
              <a:buChar char="-"/>
              <a:defRPr sz="1200">
                <a:solidFill>
                  <a:schemeClr val="tx1"/>
                </a:solidFill>
                <a:latin typeface="+mn-lt"/>
                <a:cs typeface="+mn-cs"/>
              </a:defRPr>
            </a:lvl4pPr>
            <a:lvl5pPr marL="1381125" indent="-146050" algn="l" rtl="0" eaLnBrk="0" fontAlgn="base" hangingPunct="0">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5pPr>
            <a:lvl6pPr marL="18383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6pPr>
            <a:lvl7pPr marL="22955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7pPr>
            <a:lvl8pPr marL="27527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8pPr>
            <a:lvl9pPr marL="32099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9pPr>
          </a:lstStyle>
          <a:p>
            <a:pPr>
              <a:buClr>
                <a:srgbClr val="7889FB"/>
              </a:buClr>
            </a:pPr>
            <a:r>
              <a:rPr lang="en-US" sz="1800" kern="0" dirty="0">
                <a:solidFill>
                  <a:srgbClr val="000000"/>
                </a:solidFill>
                <a:latin typeface="Arial"/>
                <a:cs typeface="Arial"/>
              </a:rPr>
              <a:t>How and when are barcodes assigned?</a:t>
            </a:r>
          </a:p>
          <a:p>
            <a:pPr marL="0" indent="0">
              <a:buClr>
                <a:srgbClr val="7889FB"/>
              </a:buClr>
              <a:buFont typeface="Wingdings" pitchFamily="2" charset="2"/>
              <a:buNone/>
            </a:pPr>
            <a:endParaRPr lang="en-US" sz="1800" kern="0" dirty="0">
              <a:solidFill>
                <a:srgbClr val="000000"/>
              </a:solidFill>
              <a:latin typeface="Arial"/>
              <a:cs typeface="Arial"/>
            </a:endParaRPr>
          </a:p>
        </p:txBody>
      </p:sp>
      <p:sp>
        <p:nvSpPr>
          <p:cNvPr id="14" name="Content Placeholder 2"/>
          <p:cNvSpPr txBox="1">
            <a:spLocks/>
          </p:cNvSpPr>
          <p:nvPr/>
        </p:nvSpPr>
        <p:spPr bwMode="auto">
          <a:xfrm>
            <a:off x="3247517" y="1683488"/>
            <a:ext cx="5492866" cy="17082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92088" indent="-192088" algn="l" rtl="0" eaLnBrk="0" fontAlgn="base" hangingPunct="0">
              <a:lnSpc>
                <a:spcPct val="104000"/>
              </a:lnSpc>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463550" indent="-185738" algn="l" rtl="0" eaLnBrk="0" fontAlgn="base" hangingPunct="0">
              <a:lnSpc>
                <a:spcPct val="104000"/>
              </a:lnSpc>
              <a:spcBef>
                <a:spcPct val="20000"/>
              </a:spcBef>
              <a:spcAft>
                <a:spcPct val="0"/>
              </a:spcAft>
              <a:buClr>
                <a:schemeClr val="accent1"/>
              </a:buClr>
              <a:buSzPct val="70000"/>
              <a:buFont typeface="SimSun" pitchFamily="2" charset="-122"/>
              <a:buChar char="-"/>
              <a:defRPr sz="1600">
                <a:solidFill>
                  <a:schemeClr val="tx1"/>
                </a:solidFill>
                <a:latin typeface="+mn-lt"/>
                <a:cs typeface="+mn-cs"/>
              </a:defRPr>
            </a:lvl2pPr>
            <a:lvl3pPr marL="768350" indent="-193675" algn="l" rtl="0" eaLnBrk="0" fontAlgn="base" hangingPunct="0">
              <a:lnSpc>
                <a:spcPct val="104000"/>
              </a:lnSpc>
              <a:spcBef>
                <a:spcPct val="20000"/>
              </a:spcBef>
              <a:spcAft>
                <a:spcPct val="0"/>
              </a:spcAft>
              <a:buClr>
                <a:schemeClr val="accent1"/>
              </a:buClr>
              <a:buFont typeface="Wingdings" pitchFamily="2" charset="2"/>
              <a:buChar char="§"/>
              <a:defRPr sz="1400">
                <a:solidFill>
                  <a:schemeClr val="tx1"/>
                </a:solidFill>
                <a:latin typeface="+mn-lt"/>
                <a:cs typeface="+mn-cs"/>
              </a:defRPr>
            </a:lvl3pPr>
            <a:lvl4pPr marL="1052513" indent="-180975" algn="l" rtl="0" eaLnBrk="0" fontAlgn="base" hangingPunct="0">
              <a:lnSpc>
                <a:spcPct val="104000"/>
              </a:lnSpc>
              <a:spcBef>
                <a:spcPct val="20000"/>
              </a:spcBef>
              <a:spcAft>
                <a:spcPct val="0"/>
              </a:spcAft>
              <a:buClr>
                <a:schemeClr val="accent1"/>
              </a:buClr>
              <a:buFont typeface="SimSun" pitchFamily="2" charset="-122"/>
              <a:buChar char="-"/>
              <a:defRPr sz="1200">
                <a:solidFill>
                  <a:schemeClr val="tx1"/>
                </a:solidFill>
                <a:latin typeface="+mn-lt"/>
                <a:cs typeface="+mn-cs"/>
              </a:defRPr>
            </a:lvl4pPr>
            <a:lvl5pPr marL="1381125" indent="-146050" algn="l" rtl="0" eaLnBrk="0" fontAlgn="base" hangingPunct="0">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5pPr>
            <a:lvl6pPr marL="18383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6pPr>
            <a:lvl7pPr marL="22955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7pPr>
            <a:lvl8pPr marL="27527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8pPr>
            <a:lvl9pPr marL="3209925" indent="-146050" algn="l" rtl="0" fontAlgn="base">
              <a:lnSpc>
                <a:spcPct val="104000"/>
              </a:lnSpc>
              <a:spcBef>
                <a:spcPct val="20000"/>
              </a:spcBef>
              <a:spcAft>
                <a:spcPct val="0"/>
              </a:spcAft>
              <a:buClr>
                <a:schemeClr val="accent1"/>
              </a:buClr>
              <a:buFont typeface="Wingdings" pitchFamily="2" charset="2"/>
              <a:buChar char="§"/>
              <a:defRPr sz="1000">
                <a:solidFill>
                  <a:schemeClr val="tx1"/>
                </a:solidFill>
                <a:latin typeface="+mn-lt"/>
                <a:cs typeface="+mn-cs"/>
              </a:defRPr>
            </a:lvl9pPr>
          </a:lstStyle>
          <a:p>
            <a:pPr>
              <a:buClr>
                <a:srgbClr val="7889FB"/>
              </a:buClr>
            </a:pPr>
            <a:r>
              <a:rPr lang="en-US" sz="1800" kern="0" dirty="0">
                <a:solidFill>
                  <a:srgbClr val="000000"/>
                </a:solidFill>
                <a:latin typeface="Arial"/>
                <a:cs typeface="Arial"/>
              </a:rPr>
              <a:t>What classification hierarchy will be used?</a:t>
            </a:r>
          </a:p>
          <a:p>
            <a:pPr>
              <a:buClr>
                <a:srgbClr val="7889FB"/>
              </a:buClr>
            </a:pPr>
            <a:r>
              <a:rPr lang="en-US" sz="1800" kern="0" dirty="0">
                <a:solidFill>
                  <a:srgbClr val="000000"/>
                </a:solidFill>
                <a:latin typeface="Arial"/>
                <a:cs typeface="Arial"/>
              </a:rPr>
              <a:t>Is hand-over data expected in a standard format such as </a:t>
            </a:r>
            <a:r>
              <a:rPr lang="en-US" sz="1800" kern="0" dirty="0" err="1">
                <a:solidFill>
                  <a:srgbClr val="000000"/>
                </a:solidFill>
                <a:latin typeface="Arial"/>
                <a:cs typeface="Arial"/>
              </a:rPr>
              <a:t>COBie</a:t>
            </a:r>
            <a:endParaRPr lang="en-US" sz="1800" kern="0" dirty="0">
              <a:solidFill>
                <a:srgbClr val="000000"/>
              </a:solidFill>
              <a:latin typeface="Arial"/>
              <a:cs typeface="Arial"/>
            </a:endParaRPr>
          </a:p>
          <a:p>
            <a:pPr>
              <a:buClr>
                <a:srgbClr val="7889FB"/>
              </a:buClr>
            </a:pPr>
            <a:r>
              <a:rPr lang="en-US" sz="1800" kern="0" dirty="0">
                <a:solidFill>
                  <a:srgbClr val="000000"/>
                </a:solidFill>
                <a:latin typeface="Arial"/>
                <a:cs typeface="Arial"/>
              </a:rPr>
              <a:t>How is Equipment named?</a:t>
            </a:r>
          </a:p>
          <a:p>
            <a:pPr>
              <a:buClr>
                <a:srgbClr val="7889FB"/>
              </a:buClr>
            </a:pPr>
            <a:r>
              <a:rPr lang="en-US" sz="1800" kern="0" dirty="0">
                <a:solidFill>
                  <a:srgbClr val="000000"/>
                </a:solidFill>
                <a:latin typeface="Arial"/>
                <a:cs typeface="Arial"/>
              </a:rPr>
              <a:t>When is the data expected?  </a:t>
            </a:r>
          </a:p>
          <a:p>
            <a:pPr lvl="1">
              <a:buClr>
                <a:srgbClr val="7889FB"/>
              </a:buClr>
            </a:pPr>
            <a:r>
              <a:rPr lang="en-US" sz="1400" kern="0" dirty="0">
                <a:solidFill>
                  <a:srgbClr val="000000"/>
                </a:solidFill>
                <a:latin typeface="Arial"/>
                <a:ea typeface="+mn-ea"/>
                <a:cs typeface="Arial"/>
              </a:rPr>
              <a:t>If there is to be more than one drop, </a:t>
            </a:r>
          </a:p>
          <a:p>
            <a:pPr lvl="1">
              <a:buClr>
                <a:srgbClr val="7889FB"/>
              </a:buClr>
            </a:pPr>
            <a:r>
              <a:rPr lang="en-US" sz="1400" kern="0" dirty="0">
                <a:solidFill>
                  <a:srgbClr val="000000"/>
                </a:solidFill>
                <a:latin typeface="Arial"/>
                <a:ea typeface="+mn-ea"/>
                <a:cs typeface="Arial"/>
              </a:rPr>
              <a:t>what data is required for each drop?</a:t>
            </a:r>
          </a:p>
        </p:txBody>
      </p:sp>
    </p:spTree>
    <p:extLst>
      <p:ext uri="{BB962C8B-B14F-4D97-AF65-F5344CB8AC3E}">
        <p14:creationId xmlns:p14="http://schemas.microsoft.com/office/powerpoint/2010/main" val="1610888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A7A171-D4E1-4398-9EA6-583E5A4DCC6A}"/>
              </a:ext>
            </a:extLst>
          </p:cNvPr>
          <p:cNvPicPr>
            <a:picLocks noChangeAspect="1"/>
          </p:cNvPicPr>
          <p:nvPr/>
        </p:nvPicPr>
        <p:blipFill>
          <a:blip r:embed="rId2"/>
          <a:stretch>
            <a:fillRect/>
          </a:stretch>
        </p:blipFill>
        <p:spPr>
          <a:xfrm>
            <a:off x="6208643" y="0"/>
            <a:ext cx="2935357" cy="6310020"/>
          </a:xfrm>
          <a:prstGeom prst="rect">
            <a:avLst/>
          </a:prstGeom>
        </p:spPr>
      </p:pic>
      <p:sp>
        <p:nvSpPr>
          <p:cNvPr id="2" name="Title 1">
            <a:extLst>
              <a:ext uri="{FF2B5EF4-FFF2-40B4-BE49-F238E27FC236}">
                <a16:creationId xmlns:a16="http://schemas.microsoft.com/office/drawing/2014/main" id="{EE98DA49-058A-4255-B95F-2AB89039C1EF}"/>
              </a:ext>
            </a:extLst>
          </p:cNvPr>
          <p:cNvSpPr>
            <a:spLocks noGrp="1"/>
          </p:cNvSpPr>
          <p:nvPr>
            <p:ph type="title"/>
          </p:nvPr>
        </p:nvSpPr>
        <p:spPr>
          <a:xfrm>
            <a:off x="457200" y="148191"/>
            <a:ext cx="6477000" cy="452710"/>
          </a:xfrm>
        </p:spPr>
        <p:txBody>
          <a:bodyPr/>
          <a:lstStyle/>
          <a:p>
            <a:r>
              <a:rPr lang="en-US" sz="2800" dirty="0"/>
              <a:t>Build .NWD file</a:t>
            </a:r>
          </a:p>
        </p:txBody>
      </p:sp>
      <p:sp>
        <p:nvSpPr>
          <p:cNvPr id="4" name="Slide Number Placeholder 3">
            <a:extLst>
              <a:ext uri="{FF2B5EF4-FFF2-40B4-BE49-F238E27FC236}">
                <a16:creationId xmlns:a16="http://schemas.microsoft.com/office/drawing/2014/main" id="{CAAD3F6E-FD28-4A5B-9CB3-B9AA73604667}"/>
              </a:ext>
            </a:extLst>
          </p:cNvPr>
          <p:cNvSpPr>
            <a:spLocks noGrp="1"/>
          </p:cNvSpPr>
          <p:nvPr>
            <p:ph type="sldNum" sz="quarter" idx="16"/>
          </p:nvPr>
        </p:nvSpPr>
        <p:spPr/>
        <p:txBody>
          <a:bodyPr/>
          <a:lstStyle/>
          <a:p>
            <a:fld id="{E5A85554-0BB7-4832-8C8E-6076BA0259A4}" type="slidenum">
              <a:rPr lang="en-US" altLang="en-US" smtClean="0"/>
              <a:pPr/>
              <a:t>50</a:t>
            </a:fld>
            <a:endParaRPr lang="en-US" altLang="en-US"/>
          </a:p>
        </p:txBody>
      </p:sp>
      <p:sp>
        <p:nvSpPr>
          <p:cNvPr id="6" name="TextBox 5">
            <a:extLst>
              <a:ext uri="{FF2B5EF4-FFF2-40B4-BE49-F238E27FC236}">
                <a16:creationId xmlns:a16="http://schemas.microsoft.com/office/drawing/2014/main" id="{9DAE8C0B-F31B-41F3-834C-B30ED03D10FF}"/>
              </a:ext>
            </a:extLst>
          </p:cNvPr>
          <p:cNvSpPr txBox="1"/>
          <p:nvPr/>
        </p:nvSpPr>
        <p:spPr>
          <a:xfrm>
            <a:off x="384313" y="596137"/>
            <a:ext cx="5413513" cy="276999"/>
          </a:xfrm>
          <a:prstGeom prst="rect">
            <a:avLst/>
          </a:prstGeom>
          <a:noFill/>
        </p:spPr>
        <p:txBody>
          <a:bodyPr wrap="square" rtlCol="0">
            <a:spAutoFit/>
          </a:bodyPr>
          <a:lstStyle/>
          <a:p>
            <a:r>
              <a:rPr lang="en-US" sz="1200" dirty="0"/>
              <a:t>Use the property browser to fin and select all the room all the rooms</a:t>
            </a:r>
          </a:p>
        </p:txBody>
      </p:sp>
      <p:pic>
        <p:nvPicPr>
          <p:cNvPr id="9" name="Picture 8">
            <a:extLst>
              <a:ext uri="{FF2B5EF4-FFF2-40B4-BE49-F238E27FC236}">
                <a16:creationId xmlns:a16="http://schemas.microsoft.com/office/drawing/2014/main" id="{9877C93F-773F-4CB7-8801-A3F95FC9B288}"/>
              </a:ext>
            </a:extLst>
          </p:cNvPr>
          <p:cNvPicPr>
            <a:picLocks noChangeAspect="1"/>
          </p:cNvPicPr>
          <p:nvPr/>
        </p:nvPicPr>
        <p:blipFill>
          <a:blip r:embed="rId3"/>
          <a:stretch>
            <a:fillRect/>
          </a:stretch>
        </p:blipFill>
        <p:spPr>
          <a:xfrm>
            <a:off x="516835" y="881835"/>
            <a:ext cx="4705558" cy="3064766"/>
          </a:xfrm>
          <a:prstGeom prst="rect">
            <a:avLst/>
          </a:prstGeom>
        </p:spPr>
      </p:pic>
      <p:sp>
        <p:nvSpPr>
          <p:cNvPr id="10" name="TextBox 9">
            <a:extLst>
              <a:ext uri="{FF2B5EF4-FFF2-40B4-BE49-F238E27FC236}">
                <a16:creationId xmlns:a16="http://schemas.microsoft.com/office/drawing/2014/main" id="{457155BA-9D48-4298-BEC2-3E94BF31D271}"/>
              </a:ext>
            </a:extLst>
          </p:cNvPr>
          <p:cNvSpPr txBox="1"/>
          <p:nvPr/>
        </p:nvSpPr>
        <p:spPr>
          <a:xfrm>
            <a:off x="384313" y="4899389"/>
            <a:ext cx="5413513" cy="646331"/>
          </a:xfrm>
          <a:prstGeom prst="rect">
            <a:avLst/>
          </a:prstGeom>
          <a:noFill/>
        </p:spPr>
        <p:txBody>
          <a:bodyPr wrap="square" rtlCol="0">
            <a:spAutoFit/>
          </a:bodyPr>
          <a:lstStyle/>
          <a:p>
            <a:r>
              <a:rPr lang="en-US" sz="1200" dirty="0"/>
              <a:t>Setup the view desired in the view.  This may include hiding additional object or overriding color.  It is fairly easy to use the category tree to color code elements based on category</a:t>
            </a:r>
          </a:p>
        </p:txBody>
      </p:sp>
      <p:sp>
        <p:nvSpPr>
          <p:cNvPr id="11" name="TextBox 10">
            <a:extLst>
              <a:ext uri="{FF2B5EF4-FFF2-40B4-BE49-F238E27FC236}">
                <a16:creationId xmlns:a16="http://schemas.microsoft.com/office/drawing/2014/main" id="{C47ADEB1-8E2B-4747-9320-9EB16F449CC4}"/>
              </a:ext>
            </a:extLst>
          </p:cNvPr>
          <p:cNvSpPr txBox="1"/>
          <p:nvPr/>
        </p:nvSpPr>
        <p:spPr>
          <a:xfrm>
            <a:off x="384313" y="4602847"/>
            <a:ext cx="5413513" cy="276999"/>
          </a:xfrm>
          <a:prstGeom prst="rect">
            <a:avLst/>
          </a:prstGeom>
          <a:noFill/>
        </p:spPr>
        <p:txBody>
          <a:bodyPr wrap="square" rtlCol="0">
            <a:spAutoFit/>
          </a:bodyPr>
          <a:lstStyle/>
          <a:p>
            <a:r>
              <a:rPr lang="en-US" sz="1200" dirty="0"/>
              <a:t>Select all the spaces, and hide the space.</a:t>
            </a:r>
          </a:p>
        </p:txBody>
      </p:sp>
      <p:sp>
        <p:nvSpPr>
          <p:cNvPr id="12" name="TextBox 11">
            <a:extLst>
              <a:ext uri="{FF2B5EF4-FFF2-40B4-BE49-F238E27FC236}">
                <a16:creationId xmlns:a16="http://schemas.microsoft.com/office/drawing/2014/main" id="{7CE43B74-602B-4C59-A0C3-8CFC8C10AD95}"/>
              </a:ext>
            </a:extLst>
          </p:cNvPr>
          <p:cNvSpPr txBox="1"/>
          <p:nvPr/>
        </p:nvSpPr>
        <p:spPr>
          <a:xfrm>
            <a:off x="384312" y="4180282"/>
            <a:ext cx="5413513" cy="461665"/>
          </a:xfrm>
          <a:prstGeom prst="rect">
            <a:avLst/>
          </a:prstGeom>
          <a:noFill/>
        </p:spPr>
        <p:txBody>
          <a:bodyPr wrap="square" rtlCol="0">
            <a:spAutoFit/>
          </a:bodyPr>
          <a:lstStyle/>
          <a:p>
            <a:r>
              <a:rPr lang="en-US" sz="1200" dirty="0"/>
              <a:t>Display the property menu for the selection, Override Color and Transparency to create the desired visual effect.  By default rooms are almost invisible</a:t>
            </a:r>
          </a:p>
        </p:txBody>
      </p:sp>
      <p:sp>
        <p:nvSpPr>
          <p:cNvPr id="13" name="TextBox 12">
            <a:extLst>
              <a:ext uri="{FF2B5EF4-FFF2-40B4-BE49-F238E27FC236}">
                <a16:creationId xmlns:a16="http://schemas.microsoft.com/office/drawing/2014/main" id="{DD9BEAEC-6148-4AB5-85FE-EA5563E4B2BF}"/>
              </a:ext>
            </a:extLst>
          </p:cNvPr>
          <p:cNvSpPr txBox="1"/>
          <p:nvPr/>
        </p:nvSpPr>
        <p:spPr>
          <a:xfrm>
            <a:off x="384313" y="5518901"/>
            <a:ext cx="5413513" cy="461665"/>
          </a:xfrm>
          <a:prstGeom prst="rect">
            <a:avLst/>
          </a:prstGeom>
          <a:noFill/>
        </p:spPr>
        <p:txBody>
          <a:bodyPr wrap="square" rtlCol="0">
            <a:spAutoFit/>
          </a:bodyPr>
          <a:lstStyle/>
          <a:p>
            <a:r>
              <a:rPr lang="en-US" sz="1200" dirty="0"/>
              <a:t>Save the file as a .NWD file. The view visible when the file is save is what is imported in the Forge viewer</a:t>
            </a:r>
          </a:p>
        </p:txBody>
      </p:sp>
      <p:sp>
        <p:nvSpPr>
          <p:cNvPr id="14" name="TextBox 13">
            <a:extLst>
              <a:ext uri="{FF2B5EF4-FFF2-40B4-BE49-F238E27FC236}">
                <a16:creationId xmlns:a16="http://schemas.microsoft.com/office/drawing/2014/main" id="{4EAD52A4-674C-42E8-83A0-BBB6526A827F}"/>
              </a:ext>
            </a:extLst>
          </p:cNvPr>
          <p:cNvSpPr txBox="1"/>
          <p:nvPr/>
        </p:nvSpPr>
        <p:spPr>
          <a:xfrm>
            <a:off x="372923" y="5970025"/>
            <a:ext cx="5413513" cy="276999"/>
          </a:xfrm>
          <a:prstGeom prst="rect">
            <a:avLst/>
          </a:prstGeom>
          <a:noFill/>
        </p:spPr>
        <p:txBody>
          <a:bodyPr wrap="square" rtlCol="0">
            <a:spAutoFit/>
          </a:bodyPr>
          <a:lstStyle/>
          <a:p>
            <a:r>
              <a:rPr lang="en-US" sz="1200" dirty="0"/>
              <a:t>Upload and translate the .NWD file</a:t>
            </a:r>
          </a:p>
        </p:txBody>
      </p:sp>
    </p:spTree>
    <p:extLst>
      <p:ext uri="{BB962C8B-B14F-4D97-AF65-F5344CB8AC3E}">
        <p14:creationId xmlns:p14="http://schemas.microsoft.com/office/powerpoint/2010/main" val="811608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4B707-EAC5-4250-9ADB-04F221F3FC6F}"/>
              </a:ext>
            </a:extLst>
          </p:cNvPr>
          <p:cNvPicPr>
            <a:picLocks noChangeAspect="1"/>
          </p:cNvPicPr>
          <p:nvPr/>
        </p:nvPicPr>
        <p:blipFill>
          <a:blip r:embed="rId2"/>
          <a:stretch>
            <a:fillRect/>
          </a:stretch>
        </p:blipFill>
        <p:spPr>
          <a:xfrm>
            <a:off x="48559" y="500452"/>
            <a:ext cx="8373198" cy="6347313"/>
          </a:xfrm>
          <a:prstGeom prst="rect">
            <a:avLst/>
          </a:prstGeom>
        </p:spPr>
      </p:pic>
      <p:sp>
        <p:nvSpPr>
          <p:cNvPr id="2" name="Title 1">
            <a:extLst>
              <a:ext uri="{FF2B5EF4-FFF2-40B4-BE49-F238E27FC236}">
                <a16:creationId xmlns:a16="http://schemas.microsoft.com/office/drawing/2014/main" id="{F29EBA70-10B5-42A5-A3E3-D6CE20A12864}"/>
              </a:ext>
            </a:extLst>
          </p:cNvPr>
          <p:cNvSpPr>
            <a:spLocks noGrp="1"/>
          </p:cNvSpPr>
          <p:nvPr>
            <p:ph type="title"/>
          </p:nvPr>
        </p:nvSpPr>
        <p:spPr/>
        <p:txBody>
          <a:bodyPr/>
          <a:lstStyle/>
          <a:p>
            <a:r>
              <a:rPr lang="en-US" dirty="0"/>
              <a:t>Find Unique ID in the model</a:t>
            </a:r>
          </a:p>
        </p:txBody>
      </p:sp>
      <p:sp>
        <p:nvSpPr>
          <p:cNvPr id="4" name="Slide Number Placeholder 3">
            <a:extLst>
              <a:ext uri="{FF2B5EF4-FFF2-40B4-BE49-F238E27FC236}">
                <a16:creationId xmlns:a16="http://schemas.microsoft.com/office/drawing/2014/main" id="{2A85CF43-F7C1-4DEE-AC72-8B6E40B24EA8}"/>
              </a:ext>
            </a:extLst>
          </p:cNvPr>
          <p:cNvSpPr>
            <a:spLocks noGrp="1"/>
          </p:cNvSpPr>
          <p:nvPr>
            <p:ph type="sldNum" sz="quarter" idx="19"/>
          </p:nvPr>
        </p:nvSpPr>
        <p:spPr/>
        <p:txBody>
          <a:bodyPr/>
          <a:lstStyle/>
          <a:p>
            <a:fld id="{B016C0FA-5E8A-4DC4-B7F8-264CFFD700B6}" type="slidenum">
              <a:rPr lang="en-US" altLang="en-US" smtClean="0"/>
              <a:pPr/>
              <a:t>51</a:t>
            </a:fld>
            <a:endParaRPr lang="en-US" altLang="en-US"/>
          </a:p>
        </p:txBody>
      </p:sp>
      <p:sp>
        <p:nvSpPr>
          <p:cNvPr id="6" name="Oval Callout 15">
            <a:extLst>
              <a:ext uri="{FF2B5EF4-FFF2-40B4-BE49-F238E27FC236}">
                <a16:creationId xmlns:a16="http://schemas.microsoft.com/office/drawing/2014/main" id="{A0D236B6-4637-4AD3-82FE-0EFB29FC89F5}"/>
              </a:ext>
            </a:extLst>
          </p:cNvPr>
          <p:cNvSpPr/>
          <p:nvPr/>
        </p:nvSpPr>
        <p:spPr bwMode="auto">
          <a:xfrm>
            <a:off x="2432741" y="5520528"/>
            <a:ext cx="1903227" cy="503101"/>
          </a:xfrm>
          <a:prstGeom prst="wedgeEllipseCallout">
            <a:avLst>
              <a:gd name="adj1" fmla="val 26225"/>
              <a:gd name="adj2" fmla="val 116050"/>
            </a:avLst>
          </a:prstGeom>
          <a:solidFill>
            <a:schemeClr val="accent1">
              <a:alpha val="75000"/>
            </a:schemeClr>
          </a:solidFill>
          <a:ln w="9525" cap="flat" cmpd="sng" algn="ctr">
            <a:noFill/>
            <a:prstDash val="solid"/>
            <a:round/>
            <a:headEnd type="none" w="med" len="med"/>
            <a:tailEnd type="none" w="med" len="med"/>
          </a:ln>
          <a:effectLst/>
          <a:scene3d>
            <a:camera prst="orthographicFront"/>
            <a:lightRig rig="threePt" dir="t"/>
          </a:scene3d>
          <a:sp3d>
            <a:bevelT w="50800" h="50800"/>
          </a:sp3d>
        </p:spPr>
        <p:txBody>
          <a:bodyPr lIns="0" rIns="0" anchor="ctr"/>
          <a:lstStyle/>
          <a:p>
            <a:pPr algn="ctr"/>
            <a:r>
              <a:rPr lang="en-US" sz="1000" b="0" dirty="0">
                <a:solidFill>
                  <a:schemeClr val="tx1"/>
                </a:solidFill>
              </a:rPr>
              <a:t>Open the NavisWorks Property dialog here</a:t>
            </a:r>
          </a:p>
        </p:txBody>
      </p:sp>
      <p:sp>
        <p:nvSpPr>
          <p:cNvPr id="7" name="Oval Callout 15">
            <a:extLst>
              <a:ext uri="{FF2B5EF4-FFF2-40B4-BE49-F238E27FC236}">
                <a16:creationId xmlns:a16="http://schemas.microsoft.com/office/drawing/2014/main" id="{CFEEC89C-0E5F-45AF-98F5-CD5D2209E1A2}"/>
              </a:ext>
            </a:extLst>
          </p:cNvPr>
          <p:cNvSpPr/>
          <p:nvPr/>
        </p:nvSpPr>
        <p:spPr bwMode="auto">
          <a:xfrm>
            <a:off x="4123951" y="2690190"/>
            <a:ext cx="2060697" cy="498417"/>
          </a:xfrm>
          <a:prstGeom prst="wedgeEllipseCallout">
            <a:avLst>
              <a:gd name="adj1" fmla="val 102221"/>
              <a:gd name="adj2" fmla="val 35082"/>
            </a:avLst>
          </a:prstGeom>
          <a:solidFill>
            <a:schemeClr val="accent1">
              <a:alpha val="75000"/>
            </a:schemeClr>
          </a:solidFill>
          <a:ln w="9525" cap="flat" cmpd="sng" algn="ctr">
            <a:noFill/>
            <a:prstDash val="solid"/>
            <a:round/>
            <a:headEnd type="none" w="med" len="med"/>
            <a:tailEnd type="none" w="med" len="med"/>
          </a:ln>
          <a:effectLst/>
          <a:scene3d>
            <a:camera prst="orthographicFront"/>
            <a:lightRig rig="threePt" dir="t"/>
          </a:scene3d>
          <a:sp3d>
            <a:bevelT w="50800" h="50800"/>
          </a:sp3d>
        </p:spPr>
        <p:txBody>
          <a:bodyPr lIns="0" rIns="0" anchor="ctr"/>
          <a:lstStyle/>
          <a:p>
            <a:pPr algn="ctr"/>
            <a:r>
              <a:rPr lang="en-US" sz="1000" b="0" dirty="0">
                <a:solidFill>
                  <a:schemeClr val="tx1"/>
                </a:solidFill>
              </a:rPr>
              <a:t>Navisworks property that matches the Maximo ID</a:t>
            </a:r>
          </a:p>
        </p:txBody>
      </p:sp>
      <p:sp>
        <p:nvSpPr>
          <p:cNvPr id="8" name="Oval Callout 15">
            <a:extLst>
              <a:ext uri="{FF2B5EF4-FFF2-40B4-BE49-F238E27FC236}">
                <a16:creationId xmlns:a16="http://schemas.microsoft.com/office/drawing/2014/main" id="{DB999013-CB21-407A-BD8F-2B11B7C26C6E}"/>
              </a:ext>
            </a:extLst>
          </p:cNvPr>
          <p:cNvSpPr/>
          <p:nvPr/>
        </p:nvSpPr>
        <p:spPr bwMode="auto">
          <a:xfrm>
            <a:off x="4123951" y="3428090"/>
            <a:ext cx="1953121" cy="404805"/>
          </a:xfrm>
          <a:prstGeom prst="wedgeEllipseCallout">
            <a:avLst>
              <a:gd name="adj1" fmla="val 70887"/>
              <a:gd name="adj2" fmla="val -98704"/>
            </a:avLst>
          </a:prstGeom>
          <a:solidFill>
            <a:schemeClr val="accent1">
              <a:alpha val="75000"/>
            </a:schemeClr>
          </a:solidFill>
          <a:ln w="9525" cap="flat" cmpd="sng" algn="ctr">
            <a:noFill/>
            <a:prstDash val="solid"/>
            <a:round/>
            <a:headEnd type="none" w="med" len="med"/>
            <a:tailEnd type="none" w="med" len="med"/>
          </a:ln>
          <a:effectLst/>
          <a:scene3d>
            <a:camera prst="orthographicFront"/>
            <a:lightRig rig="threePt" dir="t"/>
          </a:scene3d>
          <a:sp3d>
            <a:bevelT w="50800" h="50800"/>
          </a:sp3d>
        </p:spPr>
        <p:txBody>
          <a:bodyPr lIns="0" rIns="0" anchor="ctr"/>
          <a:lstStyle/>
          <a:p>
            <a:pPr algn="ctr"/>
            <a:r>
              <a:rPr lang="en-US" sz="1000" b="0" dirty="0">
                <a:solidFill>
                  <a:schemeClr val="tx1"/>
                </a:solidFill>
              </a:rPr>
              <a:t>It is usually GUID or </a:t>
            </a:r>
            <a:r>
              <a:rPr lang="en-US" sz="1000" b="0" dirty="0" err="1">
                <a:solidFill>
                  <a:schemeClr val="tx1"/>
                </a:solidFill>
              </a:rPr>
              <a:t>Guid</a:t>
            </a:r>
            <a:endParaRPr lang="en-US" sz="1000" b="0" dirty="0">
              <a:solidFill>
                <a:schemeClr val="tx1"/>
              </a:solidFill>
            </a:endParaRPr>
          </a:p>
        </p:txBody>
      </p:sp>
      <p:sp>
        <p:nvSpPr>
          <p:cNvPr id="11" name="Oval Callout 15">
            <a:extLst>
              <a:ext uri="{FF2B5EF4-FFF2-40B4-BE49-F238E27FC236}">
                <a16:creationId xmlns:a16="http://schemas.microsoft.com/office/drawing/2014/main" id="{3CEB07B8-D348-4910-94E4-DA4ABD1342D3}"/>
              </a:ext>
            </a:extLst>
          </p:cNvPr>
          <p:cNvSpPr/>
          <p:nvPr/>
        </p:nvSpPr>
        <p:spPr bwMode="auto">
          <a:xfrm>
            <a:off x="1301237" y="1884212"/>
            <a:ext cx="1953121" cy="475618"/>
          </a:xfrm>
          <a:prstGeom prst="wedgeEllipseCallout">
            <a:avLst>
              <a:gd name="adj1" fmla="val 70887"/>
              <a:gd name="adj2" fmla="val -98704"/>
            </a:avLst>
          </a:prstGeom>
          <a:solidFill>
            <a:schemeClr val="accent1">
              <a:alpha val="75000"/>
            </a:schemeClr>
          </a:solidFill>
          <a:ln w="9525" cap="flat" cmpd="sng" algn="ctr">
            <a:noFill/>
            <a:prstDash val="solid"/>
            <a:round/>
            <a:headEnd type="none" w="med" len="med"/>
            <a:tailEnd type="none" w="med" len="med"/>
          </a:ln>
          <a:effectLst/>
          <a:scene3d>
            <a:camera prst="orthographicFront"/>
            <a:lightRig rig="threePt" dir="t"/>
          </a:scene3d>
          <a:sp3d>
            <a:bevelT w="50800" h="50800"/>
          </a:sp3d>
        </p:spPr>
        <p:txBody>
          <a:bodyPr lIns="0" rIns="0" anchor="ctr"/>
          <a:lstStyle/>
          <a:p>
            <a:pPr algn="ctr"/>
            <a:r>
              <a:rPr lang="en-US" sz="1000" b="0" dirty="0">
                <a:solidFill>
                  <a:schemeClr val="tx1"/>
                </a:solidFill>
              </a:rPr>
              <a:t>Maximo ID for location or asset – From COBie import</a:t>
            </a:r>
          </a:p>
        </p:txBody>
      </p:sp>
      <p:cxnSp>
        <p:nvCxnSpPr>
          <p:cNvPr id="14" name="Straight Arrow Connector 13">
            <a:extLst>
              <a:ext uri="{FF2B5EF4-FFF2-40B4-BE49-F238E27FC236}">
                <a16:creationId xmlns:a16="http://schemas.microsoft.com/office/drawing/2014/main" id="{3F7B60A2-2FEE-4AF6-9808-922606AFD811}"/>
              </a:ext>
            </a:extLst>
          </p:cNvPr>
          <p:cNvCxnSpPr/>
          <p:nvPr/>
        </p:nvCxnSpPr>
        <p:spPr>
          <a:xfrm>
            <a:off x="4419600" y="1676400"/>
            <a:ext cx="2915478" cy="1417983"/>
          </a:xfrm>
          <a:prstGeom prst="straightConnector1">
            <a:avLst/>
          </a:prstGeom>
          <a:ln>
            <a:solidFill>
              <a:srgbClr val="C00000"/>
            </a:solidFill>
            <a:headEnd type="stealth" w="lg" len="lg"/>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8712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D1CDF-E38D-4F89-B836-E57C8183BD52}"/>
              </a:ext>
            </a:extLst>
          </p:cNvPr>
          <p:cNvSpPr>
            <a:spLocks noGrp="1"/>
          </p:cNvSpPr>
          <p:nvPr>
            <p:ph type="title"/>
          </p:nvPr>
        </p:nvSpPr>
        <p:spPr>
          <a:xfrm>
            <a:off x="404191" y="95182"/>
            <a:ext cx="7580244" cy="397310"/>
          </a:xfrm>
        </p:spPr>
        <p:txBody>
          <a:bodyPr/>
          <a:lstStyle/>
          <a:p>
            <a:r>
              <a:rPr lang="en-US" sz="2400" dirty="0"/>
              <a:t>Set Navisworks name of ID property</a:t>
            </a:r>
          </a:p>
        </p:txBody>
      </p:sp>
      <p:sp>
        <p:nvSpPr>
          <p:cNvPr id="4" name="Slide Number Placeholder 3">
            <a:extLst>
              <a:ext uri="{FF2B5EF4-FFF2-40B4-BE49-F238E27FC236}">
                <a16:creationId xmlns:a16="http://schemas.microsoft.com/office/drawing/2014/main" id="{D75F4AC0-B8E1-4A8C-B5C7-72326A1BAB02}"/>
              </a:ext>
            </a:extLst>
          </p:cNvPr>
          <p:cNvSpPr>
            <a:spLocks noGrp="1"/>
          </p:cNvSpPr>
          <p:nvPr>
            <p:ph type="sldNum" sz="quarter" idx="16"/>
          </p:nvPr>
        </p:nvSpPr>
        <p:spPr/>
        <p:txBody>
          <a:bodyPr/>
          <a:lstStyle/>
          <a:p>
            <a:fld id="{E5A85554-0BB7-4832-8C8E-6076BA0259A4}" type="slidenum">
              <a:rPr lang="en-US" altLang="en-US" smtClean="0"/>
              <a:pPr/>
              <a:t>52</a:t>
            </a:fld>
            <a:endParaRPr lang="en-US" altLang="en-US"/>
          </a:p>
        </p:txBody>
      </p:sp>
      <p:pic>
        <p:nvPicPr>
          <p:cNvPr id="5" name="Picture 4">
            <a:extLst>
              <a:ext uri="{FF2B5EF4-FFF2-40B4-BE49-F238E27FC236}">
                <a16:creationId xmlns:a16="http://schemas.microsoft.com/office/drawing/2014/main" id="{9C81B9B4-3B7A-4CEE-9B5C-243284B808DA}"/>
              </a:ext>
            </a:extLst>
          </p:cNvPr>
          <p:cNvPicPr>
            <a:picLocks noChangeAspect="1"/>
          </p:cNvPicPr>
          <p:nvPr/>
        </p:nvPicPr>
        <p:blipFill>
          <a:blip r:embed="rId2"/>
          <a:stretch>
            <a:fillRect/>
          </a:stretch>
        </p:blipFill>
        <p:spPr>
          <a:xfrm>
            <a:off x="404191" y="648665"/>
            <a:ext cx="6059350" cy="2982843"/>
          </a:xfrm>
          <a:prstGeom prst="rect">
            <a:avLst/>
          </a:prstGeom>
        </p:spPr>
      </p:pic>
      <p:sp>
        <p:nvSpPr>
          <p:cNvPr id="6" name="Rectangular Callout 5">
            <a:extLst>
              <a:ext uri="{FF2B5EF4-FFF2-40B4-BE49-F238E27FC236}">
                <a16:creationId xmlns:a16="http://schemas.microsoft.com/office/drawing/2014/main" id="{AC6B2698-D375-4BAE-B1D6-18811DFCB19E}"/>
              </a:ext>
            </a:extLst>
          </p:cNvPr>
          <p:cNvSpPr/>
          <p:nvPr/>
        </p:nvSpPr>
        <p:spPr>
          <a:xfrm>
            <a:off x="3433866" y="1958833"/>
            <a:ext cx="2241496" cy="468525"/>
          </a:xfrm>
          <a:prstGeom prst="wedgeRectCallout">
            <a:avLst>
              <a:gd name="adj1" fmla="val -58736"/>
              <a:gd name="adj2" fmla="val 13693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Name of Navisworks property from previous step</a:t>
            </a:r>
          </a:p>
        </p:txBody>
      </p:sp>
      <p:pic>
        <p:nvPicPr>
          <p:cNvPr id="7" name="Picture 6">
            <a:extLst>
              <a:ext uri="{FF2B5EF4-FFF2-40B4-BE49-F238E27FC236}">
                <a16:creationId xmlns:a16="http://schemas.microsoft.com/office/drawing/2014/main" id="{7F88FDC9-4395-40AF-ADA4-C175EA5AA886}"/>
              </a:ext>
            </a:extLst>
          </p:cNvPr>
          <p:cNvPicPr>
            <a:picLocks noChangeAspect="1"/>
          </p:cNvPicPr>
          <p:nvPr/>
        </p:nvPicPr>
        <p:blipFill>
          <a:blip r:embed="rId3"/>
          <a:stretch>
            <a:fillRect/>
          </a:stretch>
        </p:blipFill>
        <p:spPr>
          <a:xfrm>
            <a:off x="404191" y="4405575"/>
            <a:ext cx="6334539" cy="1072201"/>
          </a:xfrm>
          <a:prstGeom prst="rect">
            <a:avLst/>
          </a:prstGeom>
        </p:spPr>
      </p:pic>
      <p:sp>
        <p:nvSpPr>
          <p:cNvPr id="8" name="Rectangular Callout 5">
            <a:extLst>
              <a:ext uri="{FF2B5EF4-FFF2-40B4-BE49-F238E27FC236}">
                <a16:creationId xmlns:a16="http://schemas.microsoft.com/office/drawing/2014/main" id="{DD5E58F3-73DE-4C91-8173-B20A622C9037}"/>
              </a:ext>
            </a:extLst>
          </p:cNvPr>
          <p:cNvSpPr/>
          <p:nvPr/>
        </p:nvSpPr>
        <p:spPr>
          <a:xfrm>
            <a:off x="2663687" y="3631508"/>
            <a:ext cx="2305878" cy="574543"/>
          </a:xfrm>
          <a:prstGeom prst="wedgeRectCallout">
            <a:avLst>
              <a:gd name="adj1" fmla="val 60690"/>
              <a:gd name="adj2" fmla="val 2543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COBie External Identifier</a:t>
            </a:r>
          </a:p>
          <a:p>
            <a:pPr algn="ctr"/>
            <a:r>
              <a:rPr lang="en-US" sz="1200" dirty="0">
                <a:solidFill>
                  <a:schemeClr val="tx1"/>
                </a:solidFill>
              </a:rPr>
              <a:t>Converted from Revit </a:t>
            </a:r>
            <a:r>
              <a:rPr lang="en-US" sz="1200" dirty="0" err="1">
                <a:solidFill>
                  <a:schemeClr val="tx1"/>
                </a:solidFill>
              </a:rPr>
              <a:t>UniqueID</a:t>
            </a:r>
            <a:r>
              <a:rPr lang="en-US" sz="1200" dirty="0">
                <a:solidFill>
                  <a:schemeClr val="tx1"/>
                </a:solidFill>
              </a:rPr>
              <a:t> to GUID on Import</a:t>
            </a:r>
          </a:p>
        </p:txBody>
      </p:sp>
    </p:spTree>
    <p:extLst>
      <p:ext uri="{BB962C8B-B14F-4D97-AF65-F5344CB8AC3E}">
        <p14:creationId xmlns:p14="http://schemas.microsoft.com/office/powerpoint/2010/main" val="2471142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2034"/>
            <a:ext cx="7746796" cy="430770"/>
          </a:xfrm>
        </p:spPr>
        <p:txBody>
          <a:bodyPr/>
          <a:lstStyle/>
          <a:p>
            <a:r>
              <a:rPr lang="en-US" sz="2800" dirty="0"/>
              <a:t>Building Information Model Extensions for Maximo</a:t>
            </a:r>
          </a:p>
        </p:txBody>
      </p:sp>
      <p:sp>
        <p:nvSpPr>
          <p:cNvPr id="4" name="Slide Number Placeholder 3"/>
          <p:cNvSpPr>
            <a:spLocks noGrp="1"/>
          </p:cNvSpPr>
          <p:nvPr>
            <p:ph type="sldNum" sz="quarter" idx="16"/>
          </p:nvPr>
        </p:nvSpPr>
        <p:spPr/>
        <p:txBody>
          <a:bodyPr/>
          <a:lstStyle/>
          <a:p>
            <a:fld id="{E5A85554-0BB7-4832-8C8E-6076BA0259A4}" type="slidenum">
              <a:rPr lang="en-US" altLang="en-US" smtClean="0"/>
              <a:pPr/>
              <a:t>53</a:t>
            </a:fld>
            <a:endParaRPr lang="en-US" altLang="en-US"/>
          </a:p>
        </p:txBody>
      </p:sp>
      <p:graphicFrame>
        <p:nvGraphicFramePr>
          <p:cNvPr id="5" name="Table 4"/>
          <p:cNvGraphicFramePr>
            <a:graphicFrameLocks noGrp="1"/>
          </p:cNvGraphicFramePr>
          <p:nvPr>
            <p:extLst/>
          </p:nvPr>
        </p:nvGraphicFramePr>
        <p:xfrm>
          <a:off x="120185" y="2760593"/>
          <a:ext cx="3131458" cy="3440081"/>
        </p:xfrm>
        <a:graphic>
          <a:graphicData uri="http://schemas.openxmlformats.org/drawingml/2006/table">
            <a:tbl>
              <a:tblPr firstRow="1" bandRow="1"/>
              <a:tblGrid>
                <a:gridCol w="892915">
                  <a:extLst>
                    <a:ext uri="{9D8B030D-6E8A-4147-A177-3AD203B41FA5}">
                      <a16:colId xmlns:a16="http://schemas.microsoft.com/office/drawing/2014/main" val="20000"/>
                    </a:ext>
                  </a:extLst>
                </a:gridCol>
                <a:gridCol w="2238543">
                  <a:extLst>
                    <a:ext uri="{9D8B030D-6E8A-4147-A177-3AD203B41FA5}">
                      <a16:colId xmlns:a16="http://schemas.microsoft.com/office/drawing/2014/main" val="20001"/>
                    </a:ext>
                  </a:extLst>
                </a:gridCol>
              </a:tblGrid>
              <a:tr h="253012">
                <a:tc gridSpan="2">
                  <a:txBody>
                    <a:bodyPr/>
                    <a:lstStyle>
                      <a:lvl1pPr marL="0" algn="l" defTabSz="321419" rtl="0" eaLnBrk="1" latinLnBrk="0" hangingPunct="1">
                        <a:defRPr sz="1300" b="1" kern="1200">
                          <a:solidFill>
                            <a:schemeClr val="lt1"/>
                          </a:solidFill>
                          <a:latin typeface="Arial"/>
                          <a:cs typeface="Arial"/>
                        </a:defRPr>
                      </a:lvl1pPr>
                      <a:lvl2pPr marL="321419" algn="l" defTabSz="321419" rtl="0" eaLnBrk="1" latinLnBrk="0" hangingPunct="1">
                        <a:defRPr sz="1300" b="1" kern="1200">
                          <a:solidFill>
                            <a:schemeClr val="lt1"/>
                          </a:solidFill>
                          <a:latin typeface="Arial"/>
                          <a:cs typeface="Arial"/>
                        </a:defRPr>
                      </a:lvl2pPr>
                      <a:lvl3pPr marL="642840" algn="l" defTabSz="321419" rtl="0" eaLnBrk="1" latinLnBrk="0" hangingPunct="1">
                        <a:defRPr sz="1300" b="1" kern="1200">
                          <a:solidFill>
                            <a:schemeClr val="lt1"/>
                          </a:solidFill>
                          <a:latin typeface="Arial"/>
                          <a:cs typeface="Arial"/>
                        </a:defRPr>
                      </a:lvl3pPr>
                      <a:lvl4pPr marL="964259" algn="l" defTabSz="321419" rtl="0" eaLnBrk="1" latinLnBrk="0" hangingPunct="1">
                        <a:defRPr sz="1300" b="1" kern="1200">
                          <a:solidFill>
                            <a:schemeClr val="lt1"/>
                          </a:solidFill>
                          <a:latin typeface="Arial"/>
                          <a:cs typeface="Arial"/>
                        </a:defRPr>
                      </a:lvl4pPr>
                      <a:lvl5pPr marL="1285679" algn="l" defTabSz="321419" rtl="0" eaLnBrk="1" latinLnBrk="0" hangingPunct="1">
                        <a:defRPr sz="1300" b="1" kern="1200">
                          <a:solidFill>
                            <a:schemeClr val="lt1"/>
                          </a:solidFill>
                          <a:latin typeface="Arial"/>
                          <a:cs typeface="Arial"/>
                        </a:defRPr>
                      </a:lvl5pPr>
                      <a:lvl6pPr marL="1607099" algn="l" defTabSz="321419" rtl="0" eaLnBrk="1" latinLnBrk="0" hangingPunct="1">
                        <a:defRPr sz="1300" b="1" kern="1200">
                          <a:solidFill>
                            <a:schemeClr val="lt1"/>
                          </a:solidFill>
                          <a:latin typeface="Arial"/>
                          <a:cs typeface="Arial"/>
                        </a:defRPr>
                      </a:lvl6pPr>
                      <a:lvl7pPr marL="1928519" algn="l" defTabSz="321419" rtl="0" eaLnBrk="1" latinLnBrk="0" hangingPunct="1">
                        <a:defRPr sz="1300" b="1" kern="1200">
                          <a:solidFill>
                            <a:schemeClr val="lt1"/>
                          </a:solidFill>
                          <a:latin typeface="Arial"/>
                          <a:cs typeface="Arial"/>
                        </a:defRPr>
                      </a:lvl7pPr>
                      <a:lvl8pPr marL="2249938" algn="l" defTabSz="321419" rtl="0" eaLnBrk="1" latinLnBrk="0" hangingPunct="1">
                        <a:defRPr sz="1300" b="1" kern="1200">
                          <a:solidFill>
                            <a:schemeClr val="lt1"/>
                          </a:solidFill>
                          <a:latin typeface="Arial"/>
                          <a:cs typeface="Arial"/>
                        </a:defRPr>
                      </a:lvl8pPr>
                      <a:lvl9pPr marL="2571358" algn="l" defTabSz="321419" rtl="0" eaLnBrk="1" latinLnBrk="0" hangingPunct="1">
                        <a:defRPr sz="1300" b="1" kern="1200">
                          <a:solidFill>
                            <a:schemeClr val="lt1"/>
                          </a:solidFill>
                          <a:latin typeface="Arial"/>
                          <a:cs typeface="Arial"/>
                        </a:defRPr>
                      </a:lvl9pPr>
                    </a:lstStyle>
                    <a:p>
                      <a:r>
                        <a:rPr lang="en-US" sz="1050" b="1" dirty="0" err="1"/>
                        <a:t>COBie</a:t>
                      </a:r>
                      <a:r>
                        <a:rPr lang="en-US" sz="1050" b="1" dirty="0"/>
                        <a:t> to Maximo Mapping</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7889FB"/>
                    </a:solidFill>
                  </a:tcPr>
                </a:tc>
                <a:tc hMerge="1">
                  <a:txBody>
                    <a:bodyPr/>
                    <a:lstStyle/>
                    <a:p>
                      <a:endParaRPr lang="en-US" sz="1050" dirty="0"/>
                    </a:p>
                  </a:txBody>
                  <a:tcPr/>
                </a:tc>
                <a:extLst>
                  <a:ext uri="{0D108BD9-81ED-4DB2-BD59-A6C34878D82A}">
                    <a16:rowId xmlns:a16="http://schemas.microsoft.com/office/drawing/2014/main" val="10000"/>
                  </a:ext>
                </a:extLst>
              </a:tr>
              <a:tr h="253012">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1050" b="1" dirty="0" err="1">
                          <a:solidFill>
                            <a:schemeClr val="bg1"/>
                          </a:solidFill>
                        </a:rPr>
                        <a:t>COBie</a:t>
                      </a:r>
                      <a:endParaRPr lang="en-US" sz="1050" b="1" dirty="0">
                        <a:solidFill>
                          <a:schemeClr val="bg1"/>
                        </a:solidFill>
                      </a:endParaRPr>
                    </a:p>
                  </a:txBody>
                  <a:tcPr marT="27432" marB="27432">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4BAE5">
                        <a:lumMod val="5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1050" b="1" dirty="0">
                          <a:solidFill>
                            <a:schemeClr val="bg1"/>
                          </a:solidFill>
                        </a:rPr>
                        <a:t>Maximo Import location</a:t>
                      </a:r>
                    </a:p>
                  </a:txBody>
                  <a:tcPr marT="27432" marB="27432">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4BAE5">
                        <a:lumMod val="50000"/>
                      </a:srgbClr>
                    </a:solidFill>
                  </a:tcPr>
                </a:tc>
                <a:extLst>
                  <a:ext uri="{0D108BD9-81ED-4DB2-BD59-A6C34878D82A}">
                    <a16:rowId xmlns:a16="http://schemas.microsoft.com/office/drawing/2014/main" val="10001"/>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Facility</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Location and </a:t>
                      </a:r>
                      <a:r>
                        <a:rPr lang="en-US" sz="900" b="1" dirty="0" err="1"/>
                        <a:t>COBie</a:t>
                      </a:r>
                      <a:r>
                        <a:rPr lang="en-US" sz="900" b="1" baseline="0" dirty="0"/>
                        <a:t> import project</a:t>
                      </a:r>
                      <a:endParaRPr lang="en-US" sz="900" b="1" dirty="0"/>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02"/>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Floor</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Location</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03"/>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Space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Location</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04"/>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Component</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Location and</a:t>
                      </a:r>
                      <a:r>
                        <a:rPr lang="en-US" sz="900" b="1" baseline="0" dirty="0"/>
                        <a:t> Asset</a:t>
                      </a:r>
                      <a:endParaRPr lang="en-US" sz="900" b="1" dirty="0"/>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05"/>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System</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System (Category configurable)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06"/>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Zone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System (Category configurable)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07"/>
                  </a:ext>
                </a:extLst>
              </a:tr>
              <a:tr h="32918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Type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Product (New for </a:t>
                      </a:r>
                      <a:r>
                        <a:rPr lang="en-US" sz="900" b="1" dirty="0" err="1"/>
                        <a:t>COBie</a:t>
                      </a:r>
                      <a:r>
                        <a:rPr lang="en-US" sz="900" b="1" dirty="0"/>
                        <a:t> support), Item</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08"/>
                  </a:ext>
                </a:extLst>
              </a:tr>
              <a:tr h="32918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Attribute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Specifications for: Location, Asset, Product, Item</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09"/>
                  </a:ext>
                </a:extLst>
              </a:tr>
              <a:tr h="218289">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Contact</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Person, Company, Company Contact</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10"/>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Document</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Attachment</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11"/>
                  </a:ext>
                </a:extLst>
              </a:tr>
              <a:tr h="32918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Job</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Job Plan, </a:t>
                      </a:r>
                      <a:r>
                        <a:rPr lang="en-US" sz="900" b="1" dirty="0" err="1"/>
                        <a:t>InvVendor</a:t>
                      </a:r>
                      <a:r>
                        <a:rPr lang="en-US" sz="900" b="1" dirty="0"/>
                        <a:t>, PM, </a:t>
                      </a:r>
                      <a:r>
                        <a:rPr lang="en-US" sz="900" b="1" dirty="0" err="1"/>
                        <a:t>ProductJob</a:t>
                      </a:r>
                      <a:r>
                        <a:rPr lang="en-US" sz="900" b="1" dirty="0"/>
                        <a:t> (New)</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12"/>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Resource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err="1"/>
                        <a:t>Toolitem</a:t>
                      </a:r>
                      <a:r>
                        <a:rPr lang="en-US" sz="900" b="1"/>
                        <a:t>, Job </a:t>
                      </a:r>
                      <a:r>
                        <a:rPr lang="en-US" sz="900" b="1" dirty="0"/>
                        <a:t>Plan Tools</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40000"/>
                      </a:srgbClr>
                    </a:solidFill>
                  </a:tcPr>
                </a:tc>
                <a:extLst>
                  <a:ext uri="{0D108BD9-81ED-4DB2-BD59-A6C34878D82A}">
                    <a16:rowId xmlns:a16="http://schemas.microsoft.com/office/drawing/2014/main" val="10013"/>
                  </a:ext>
                </a:extLst>
              </a:tr>
              <a:tr h="192024">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Spare</a:t>
                      </a:r>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tc>
                  <a:txBody>
                    <a:bodyPr/>
                    <a:lstStyle>
                      <a:lvl1pPr marL="0" algn="l" defTabSz="321419" rtl="0" eaLnBrk="1" latinLnBrk="0" hangingPunct="1">
                        <a:defRPr sz="1300" kern="1200">
                          <a:solidFill>
                            <a:schemeClr val="dk1"/>
                          </a:solidFill>
                          <a:latin typeface="Arial"/>
                          <a:cs typeface="Arial"/>
                        </a:defRPr>
                      </a:lvl1pPr>
                      <a:lvl2pPr marL="321419" algn="l" defTabSz="321419" rtl="0" eaLnBrk="1" latinLnBrk="0" hangingPunct="1">
                        <a:defRPr sz="1300" kern="1200">
                          <a:solidFill>
                            <a:schemeClr val="dk1"/>
                          </a:solidFill>
                          <a:latin typeface="Arial"/>
                          <a:cs typeface="Arial"/>
                        </a:defRPr>
                      </a:lvl2pPr>
                      <a:lvl3pPr marL="642840" algn="l" defTabSz="321419" rtl="0" eaLnBrk="1" latinLnBrk="0" hangingPunct="1">
                        <a:defRPr sz="1300" kern="1200">
                          <a:solidFill>
                            <a:schemeClr val="dk1"/>
                          </a:solidFill>
                          <a:latin typeface="Arial"/>
                          <a:cs typeface="Arial"/>
                        </a:defRPr>
                      </a:lvl3pPr>
                      <a:lvl4pPr marL="964259" algn="l" defTabSz="321419" rtl="0" eaLnBrk="1" latinLnBrk="0" hangingPunct="1">
                        <a:defRPr sz="1300" kern="1200">
                          <a:solidFill>
                            <a:schemeClr val="dk1"/>
                          </a:solidFill>
                          <a:latin typeface="Arial"/>
                          <a:cs typeface="Arial"/>
                        </a:defRPr>
                      </a:lvl4pPr>
                      <a:lvl5pPr marL="1285679" algn="l" defTabSz="321419" rtl="0" eaLnBrk="1" latinLnBrk="0" hangingPunct="1">
                        <a:defRPr sz="1300" kern="1200">
                          <a:solidFill>
                            <a:schemeClr val="dk1"/>
                          </a:solidFill>
                          <a:latin typeface="Arial"/>
                          <a:cs typeface="Arial"/>
                        </a:defRPr>
                      </a:lvl5pPr>
                      <a:lvl6pPr marL="1607099" algn="l" defTabSz="321419" rtl="0" eaLnBrk="1" latinLnBrk="0" hangingPunct="1">
                        <a:defRPr sz="1300" kern="1200">
                          <a:solidFill>
                            <a:schemeClr val="dk1"/>
                          </a:solidFill>
                          <a:latin typeface="Arial"/>
                          <a:cs typeface="Arial"/>
                        </a:defRPr>
                      </a:lvl6pPr>
                      <a:lvl7pPr marL="1928519" algn="l" defTabSz="321419" rtl="0" eaLnBrk="1" latinLnBrk="0" hangingPunct="1">
                        <a:defRPr sz="1300" kern="1200">
                          <a:solidFill>
                            <a:schemeClr val="dk1"/>
                          </a:solidFill>
                          <a:latin typeface="Arial"/>
                          <a:cs typeface="Arial"/>
                        </a:defRPr>
                      </a:lvl7pPr>
                      <a:lvl8pPr marL="2249938" algn="l" defTabSz="321419" rtl="0" eaLnBrk="1" latinLnBrk="0" hangingPunct="1">
                        <a:defRPr sz="1300" kern="1200">
                          <a:solidFill>
                            <a:schemeClr val="dk1"/>
                          </a:solidFill>
                          <a:latin typeface="Arial"/>
                          <a:cs typeface="Arial"/>
                        </a:defRPr>
                      </a:lvl8pPr>
                      <a:lvl9pPr marL="2571358" algn="l" defTabSz="321419" rtl="0" eaLnBrk="1" latinLnBrk="0" hangingPunct="1">
                        <a:defRPr sz="1300" kern="1200">
                          <a:solidFill>
                            <a:schemeClr val="dk1"/>
                          </a:solidFill>
                          <a:latin typeface="Arial"/>
                          <a:cs typeface="Arial"/>
                        </a:defRPr>
                      </a:lvl9pPr>
                    </a:lstStyle>
                    <a:p>
                      <a:r>
                        <a:rPr lang="en-US" sz="900" b="1" dirty="0"/>
                        <a:t>Product</a:t>
                      </a:r>
                      <a:r>
                        <a:rPr lang="en-US" sz="900" b="1" baseline="0" dirty="0"/>
                        <a:t> parts (New)</a:t>
                      </a:r>
                      <a:endParaRPr lang="en-US" sz="900" b="1" dirty="0"/>
                    </a:p>
                  </a:txBody>
                  <a:tcPr marT="27432" marB="27432">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889FB">
                        <a:tint val="20000"/>
                      </a:srgbClr>
                    </a:solidFill>
                  </a:tcPr>
                </a:tc>
                <a:extLst>
                  <a:ext uri="{0D108BD9-81ED-4DB2-BD59-A6C34878D82A}">
                    <a16:rowId xmlns:a16="http://schemas.microsoft.com/office/drawing/2014/main" val="10014"/>
                  </a:ext>
                </a:extLst>
              </a:tr>
            </a:tbl>
          </a:graphicData>
        </a:graphic>
      </p:graphicFrame>
      <p:sp>
        <p:nvSpPr>
          <p:cNvPr id="6" name="TextBox 5"/>
          <p:cNvSpPr txBox="1"/>
          <p:nvPr/>
        </p:nvSpPr>
        <p:spPr>
          <a:xfrm>
            <a:off x="3270168" y="4650182"/>
            <a:ext cx="5955146" cy="500137"/>
          </a:xfrm>
          <a:prstGeom prst="rect">
            <a:avLst/>
          </a:prstGeom>
          <a:noFill/>
        </p:spPr>
        <p:txBody>
          <a:bodyPr wrap="square">
            <a:spAutoFit/>
          </a:bodyPr>
          <a:lstStyle/>
          <a:p>
            <a:pPr eaLnBrk="1" hangingPunct="1">
              <a:defRPr/>
            </a:pPr>
            <a:r>
              <a:rPr lang="en-US" sz="1600" b="1" dirty="0" err="1">
                <a:solidFill>
                  <a:srgbClr val="7889FB"/>
                </a:solidFill>
                <a:latin typeface="Arial" pitchFamily="34" charset="0"/>
                <a:ea typeface="+mn-ea"/>
                <a:cs typeface="Arial" pitchFamily="34" charset="0"/>
              </a:rPr>
              <a:t>COBie</a:t>
            </a:r>
            <a:r>
              <a:rPr lang="en-US" sz="1600" b="1" dirty="0">
                <a:solidFill>
                  <a:srgbClr val="7889FB"/>
                </a:solidFill>
                <a:latin typeface="Arial" pitchFamily="34" charset="0"/>
                <a:ea typeface="+mn-ea"/>
                <a:cs typeface="Arial" pitchFamily="34" charset="0"/>
              </a:rPr>
              <a:t> Certified</a:t>
            </a:r>
          </a:p>
          <a:p>
            <a:pPr marL="182880" eaLnBrk="1" hangingPunct="1">
              <a:defRPr/>
            </a:pPr>
            <a:r>
              <a:rPr lang="en-US" sz="1050" b="1" dirty="0">
                <a:latin typeface="Arial" charset="0"/>
                <a:ea typeface="+mn-ea"/>
                <a:cs typeface="Arial" charset="0"/>
                <a:hlinkClick r:id="rId2"/>
              </a:rPr>
              <a:t>http://buildingsmartalliance.org/index.php/newsevents/proceedings/cobie2011challenge</a:t>
            </a:r>
            <a:endParaRPr lang="en-US" sz="1050" b="1" dirty="0">
              <a:latin typeface="Arial" charset="0"/>
              <a:ea typeface="+mn-ea"/>
              <a:cs typeface="Arial" charset="0"/>
            </a:endParaRPr>
          </a:p>
        </p:txBody>
      </p:sp>
      <p:sp>
        <p:nvSpPr>
          <p:cNvPr id="7" name="Content Placeholder 2"/>
          <p:cNvSpPr txBox="1">
            <a:spLocks/>
          </p:cNvSpPr>
          <p:nvPr/>
        </p:nvSpPr>
        <p:spPr bwMode="auto">
          <a:xfrm>
            <a:off x="3251643" y="5454147"/>
            <a:ext cx="4053919" cy="1097367"/>
          </a:xfrm>
          <a:prstGeom prst="rect">
            <a:avLst/>
          </a:prstGeom>
          <a:noFill/>
          <a:ln w="9525">
            <a:noFill/>
            <a:miter lim="800000"/>
            <a:headEnd/>
            <a:tailEnd/>
          </a:ln>
        </p:spPr>
        <p:txBody>
          <a:bodyPr/>
          <a:lstStyle/>
          <a:p>
            <a:pPr>
              <a:buClr>
                <a:srgbClr val="7889FB"/>
              </a:buClr>
              <a:buFont typeface="Wingdings" pitchFamily="2" charset="2"/>
              <a:buNone/>
            </a:pPr>
            <a:r>
              <a:rPr lang="en-US" sz="1200" b="1" dirty="0">
                <a:latin typeface="Arial" charset="0"/>
                <a:ea typeface="+mn-ea"/>
                <a:cs typeface="Arial" charset="0"/>
              </a:rPr>
              <a:t>Marketing POC</a:t>
            </a:r>
          </a:p>
          <a:p>
            <a:pPr>
              <a:buClr>
                <a:srgbClr val="7889FB"/>
              </a:buClr>
            </a:pPr>
            <a:r>
              <a:rPr lang="en-US" sz="1200" b="1" dirty="0">
                <a:latin typeface="Arial" charset="0"/>
                <a:ea typeface="+mn-ea"/>
                <a:cs typeface="Arial" charset="0"/>
              </a:rPr>
              <a:t>   name: </a:t>
            </a:r>
            <a:r>
              <a:rPr lang="en-US" sz="1200" b="1" dirty="0" err="1">
                <a:solidFill>
                  <a:srgbClr val="7889FB"/>
                </a:solidFill>
                <a:latin typeface="Arial" charset="0"/>
                <a:ea typeface="+mn-ea"/>
                <a:cs typeface="Arial" charset="0"/>
              </a:rPr>
              <a:t>Kawon</a:t>
            </a:r>
            <a:r>
              <a:rPr lang="en-US" sz="1200" b="1" dirty="0">
                <a:solidFill>
                  <a:srgbClr val="7889FB"/>
                </a:solidFill>
                <a:latin typeface="Arial" charset="0"/>
                <a:ea typeface="+mn-ea"/>
                <a:cs typeface="Arial" charset="0"/>
              </a:rPr>
              <a:t> Park</a:t>
            </a:r>
          </a:p>
          <a:p>
            <a:pPr>
              <a:buClr>
                <a:srgbClr val="7889FB"/>
              </a:buClr>
            </a:pPr>
            <a:r>
              <a:rPr lang="en-US" sz="1200" b="1" dirty="0">
                <a:latin typeface="Arial" charset="0"/>
                <a:ea typeface="+mn-ea"/>
                <a:cs typeface="Arial" charset="0"/>
              </a:rPr>
              <a:t>   phone: </a:t>
            </a:r>
            <a:r>
              <a:rPr lang="en-US" sz="1200" dirty="0"/>
              <a:t>978-899-4581</a:t>
            </a:r>
            <a:r>
              <a:rPr lang="en-US" sz="1200" b="1" dirty="0">
                <a:latin typeface="Arial" charset="0"/>
                <a:ea typeface="+mn-ea"/>
                <a:cs typeface="Arial" charset="0"/>
              </a:rPr>
              <a:t>	</a:t>
            </a:r>
          </a:p>
          <a:p>
            <a:pPr>
              <a:buClr>
                <a:srgbClr val="7889FB"/>
              </a:buClr>
            </a:pPr>
            <a:r>
              <a:rPr lang="en-US" sz="1200" b="1" dirty="0">
                <a:latin typeface="Arial" charset="0"/>
                <a:ea typeface="+mn-ea"/>
                <a:cs typeface="Arial" charset="0"/>
              </a:rPr>
              <a:t>   email: </a:t>
            </a:r>
            <a:r>
              <a:rPr lang="en-US" sz="1200" b="1" u="sng" dirty="0">
                <a:hlinkClick r:id="rId3"/>
              </a:rPr>
              <a:t>kpark@us.ibm.com</a:t>
            </a:r>
            <a:br>
              <a:rPr lang="en-US" sz="1200" b="1" dirty="0">
                <a:solidFill>
                  <a:srgbClr val="7889FB"/>
                </a:solidFill>
                <a:latin typeface="Arial" charset="0"/>
                <a:ea typeface="+mn-ea"/>
                <a:cs typeface="Arial" charset="0"/>
                <a:hlinkClick r:id="rId4"/>
              </a:rPr>
            </a:br>
            <a:r>
              <a:rPr lang="en-US" sz="1200" b="1" dirty="0">
                <a:solidFill>
                  <a:srgbClr val="7889FB"/>
                </a:solidFill>
                <a:latin typeface="Arial" charset="0"/>
                <a:ea typeface="+mn-ea"/>
                <a:cs typeface="Arial" charset="0"/>
              </a:rPr>
              <a:t> </a:t>
            </a:r>
            <a:r>
              <a:rPr lang="en-US" sz="1400" b="1" dirty="0">
                <a:solidFill>
                  <a:srgbClr val="7889FB"/>
                </a:solidFill>
                <a:latin typeface="Arial" charset="0"/>
                <a:ea typeface="+mn-ea"/>
                <a:cs typeface="Arial" charset="0"/>
              </a:rPr>
              <a:t> </a:t>
            </a:r>
          </a:p>
          <a:p>
            <a:pPr>
              <a:buClr>
                <a:srgbClr val="7889FB"/>
              </a:buClr>
              <a:buFont typeface="Wingdings" pitchFamily="2" charset="2"/>
              <a:buNone/>
            </a:pPr>
            <a:endParaRPr lang="en-US" sz="1600" b="1" dirty="0">
              <a:latin typeface="Arial" charset="0"/>
              <a:ea typeface="+mn-ea"/>
              <a:cs typeface="Arial" charset="0"/>
            </a:endParaRPr>
          </a:p>
          <a:p>
            <a:pPr algn="r">
              <a:lnSpc>
                <a:spcPct val="104000"/>
              </a:lnSpc>
              <a:spcBef>
                <a:spcPct val="20000"/>
              </a:spcBef>
              <a:buClr>
                <a:srgbClr val="7889FB"/>
              </a:buClr>
              <a:buFont typeface="Wingdings" pitchFamily="2" charset="2"/>
              <a:buNone/>
            </a:pPr>
            <a:endParaRPr lang="en-US" sz="1600" b="1" dirty="0">
              <a:latin typeface="Arial" charset="0"/>
              <a:ea typeface="+mn-ea"/>
              <a:cs typeface="Arial" charset="0"/>
            </a:endParaRPr>
          </a:p>
        </p:txBody>
      </p:sp>
      <p:sp>
        <p:nvSpPr>
          <p:cNvPr id="8" name="Content Placeholder 2"/>
          <p:cNvSpPr txBox="1">
            <a:spLocks/>
          </p:cNvSpPr>
          <p:nvPr/>
        </p:nvSpPr>
        <p:spPr bwMode="auto">
          <a:xfrm>
            <a:off x="4936060" y="5454147"/>
            <a:ext cx="2810737" cy="985412"/>
          </a:xfrm>
          <a:prstGeom prst="rect">
            <a:avLst/>
          </a:prstGeom>
          <a:noFill/>
          <a:ln w="9525">
            <a:noFill/>
            <a:miter lim="800000"/>
            <a:headEnd/>
            <a:tailEnd/>
          </a:ln>
        </p:spPr>
        <p:txBody>
          <a:bodyPr/>
          <a:lstStyle/>
          <a:p>
            <a:pPr>
              <a:buClr>
                <a:srgbClr val="7889FB"/>
              </a:buClr>
              <a:buFont typeface="Wingdings" pitchFamily="2" charset="2"/>
              <a:buNone/>
            </a:pPr>
            <a:r>
              <a:rPr lang="en-US" sz="1200" b="1" dirty="0">
                <a:latin typeface="Arial" charset="0"/>
                <a:ea typeface="+mn-ea"/>
                <a:cs typeface="Arial" charset="0"/>
              </a:rPr>
              <a:t>Technical POC</a:t>
            </a:r>
          </a:p>
          <a:p>
            <a:pPr>
              <a:buClr>
                <a:srgbClr val="7889FB"/>
              </a:buClr>
            </a:pPr>
            <a:r>
              <a:rPr lang="en-US" sz="1200" b="1" dirty="0">
                <a:latin typeface="Arial" charset="0"/>
                <a:ea typeface="+mn-ea"/>
                <a:cs typeface="Arial" charset="0"/>
              </a:rPr>
              <a:t>      name: </a:t>
            </a:r>
            <a:r>
              <a:rPr lang="en-US" sz="1200" b="1" dirty="0">
                <a:solidFill>
                  <a:srgbClr val="7889FB"/>
                </a:solidFill>
                <a:latin typeface="Arial" charset="0"/>
                <a:ea typeface="+mn-ea"/>
                <a:cs typeface="Arial" charset="0"/>
              </a:rPr>
              <a:t>Doug Wood</a:t>
            </a:r>
            <a:endParaRPr lang="en-US" sz="1200" b="1" dirty="0">
              <a:latin typeface="Arial" charset="0"/>
              <a:ea typeface="+mn-ea"/>
              <a:cs typeface="Arial" charset="0"/>
            </a:endParaRPr>
          </a:p>
          <a:p>
            <a:pPr>
              <a:buClr>
                <a:srgbClr val="7889FB"/>
              </a:buClr>
            </a:pPr>
            <a:r>
              <a:rPr lang="en-US" sz="1200" b="1" dirty="0">
                <a:latin typeface="Arial" charset="0"/>
                <a:ea typeface="+mn-ea"/>
                <a:cs typeface="Arial" charset="0"/>
              </a:rPr>
              <a:t>      email: </a:t>
            </a:r>
            <a:r>
              <a:rPr lang="en-US" sz="1200" b="1" dirty="0">
                <a:solidFill>
                  <a:srgbClr val="7889FB"/>
                </a:solidFill>
                <a:latin typeface="Arial" charset="0"/>
                <a:ea typeface="+mn-ea"/>
                <a:cs typeface="Arial" charset="0"/>
              </a:rPr>
              <a:t>d</a:t>
            </a:r>
            <a:r>
              <a:rPr lang="en-US" sz="1200" b="1" dirty="0">
                <a:solidFill>
                  <a:srgbClr val="7889FB"/>
                </a:solidFill>
                <a:latin typeface="Arial" charset="0"/>
                <a:ea typeface="+mn-ea"/>
                <a:cs typeface="Arial" charset="0"/>
                <a:hlinkClick r:id="rId5"/>
              </a:rPr>
              <a:t>oug.wood@wipro.com</a:t>
            </a:r>
            <a:endParaRPr lang="en-US" sz="1200" b="1" dirty="0">
              <a:solidFill>
                <a:srgbClr val="7889FB"/>
              </a:solidFill>
              <a:latin typeface="Arial" charset="0"/>
              <a:ea typeface="+mn-ea"/>
              <a:cs typeface="Arial" charset="0"/>
            </a:endParaRPr>
          </a:p>
          <a:p>
            <a:pPr>
              <a:buClr>
                <a:srgbClr val="7889FB"/>
              </a:buClr>
            </a:pPr>
            <a:endParaRPr lang="en-US" sz="1200" b="1" dirty="0">
              <a:solidFill>
                <a:srgbClr val="7889FB"/>
              </a:solidFill>
              <a:latin typeface="Arial" charset="0"/>
              <a:ea typeface="+mn-ea"/>
              <a:cs typeface="Arial" charset="0"/>
            </a:endParaRPr>
          </a:p>
          <a:p>
            <a:pPr>
              <a:buClr>
                <a:srgbClr val="7889FB"/>
              </a:buClr>
              <a:buFont typeface="Wingdings" pitchFamily="2" charset="2"/>
              <a:buNone/>
            </a:pPr>
            <a:endParaRPr lang="en-US" sz="1600" b="1" dirty="0">
              <a:latin typeface="Arial" charset="0"/>
              <a:ea typeface="+mn-ea"/>
              <a:cs typeface="Arial" charset="0"/>
            </a:endParaRPr>
          </a:p>
          <a:p>
            <a:pPr algn="r">
              <a:lnSpc>
                <a:spcPct val="104000"/>
              </a:lnSpc>
              <a:spcBef>
                <a:spcPct val="20000"/>
              </a:spcBef>
              <a:buClr>
                <a:srgbClr val="7889FB"/>
              </a:buClr>
              <a:buFont typeface="Wingdings" pitchFamily="2" charset="2"/>
              <a:buNone/>
            </a:pPr>
            <a:endParaRPr lang="en-US" sz="1600" b="1" dirty="0">
              <a:latin typeface="Arial" charset="0"/>
              <a:ea typeface="+mn-ea"/>
              <a:cs typeface="Arial" charset="0"/>
            </a:endParaRPr>
          </a:p>
        </p:txBody>
      </p:sp>
      <p:sp>
        <p:nvSpPr>
          <p:cNvPr id="11" name="TextBox 4"/>
          <p:cNvSpPr txBox="1">
            <a:spLocks noChangeArrowheads="1"/>
          </p:cNvSpPr>
          <p:nvPr/>
        </p:nvSpPr>
        <p:spPr bwMode="auto">
          <a:xfrm>
            <a:off x="3270168" y="3298291"/>
            <a:ext cx="5873832" cy="646331"/>
          </a:xfrm>
          <a:prstGeom prst="rect">
            <a:avLst/>
          </a:prstGeom>
          <a:noFill/>
          <a:ln w="9525">
            <a:noFill/>
            <a:miter lim="800000"/>
            <a:headEnd/>
            <a:tailEnd/>
          </a:ln>
        </p:spPr>
        <p:txBody>
          <a:bodyPr wrap="square">
            <a:spAutoFit/>
          </a:bodyPr>
          <a:lstStyle/>
          <a:p>
            <a:r>
              <a:rPr lang="en-US" sz="1200" dirty="0">
                <a:hlinkClick r:id="rId6"/>
              </a:rPr>
              <a:t>https://www.ibm.com/developerworks/community/wikis/home?lang=en#!/wiki/IBM%20Maximo%20Asset%20Management/page/Maximo%20BIM%20Forge%20Viewer%20PlugIn</a:t>
            </a:r>
            <a:endParaRPr lang="en-US" sz="1200" dirty="0"/>
          </a:p>
          <a:p>
            <a:endParaRPr lang="en-US" sz="1200" dirty="0"/>
          </a:p>
        </p:txBody>
      </p:sp>
      <p:sp>
        <p:nvSpPr>
          <p:cNvPr id="12" name="TextBox 10"/>
          <p:cNvSpPr txBox="1">
            <a:spLocks noChangeArrowheads="1"/>
          </p:cNvSpPr>
          <p:nvPr/>
        </p:nvSpPr>
        <p:spPr bwMode="auto">
          <a:xfrm>
            <a:off x="3270168" y="2346813"/>
            <a:ext cx="5604392" cy="1015663"/>
          </a:xfrm>
          <a:prstGeom prst="rect">
            <a:avLst/>
          </a:prstGeom>
          <a:noFill/>
          <a:ln w="9525">
            <a:noFill/>
            <a:miter lim="800000"/>
            <a:headEnd/>
            <a:tailEnd/>
          </a:ln>
        </p:spPr>
        <p:txBody>
          <a:bodyPr wrap="square">
            <a:spAutoFit/>
          </a:bodyPr>
          <a:lstStyle/>
          <a:p>
            <a:r>
              <a:rPr lang="en-US" sz="2000" dirty="0"/>
              <a:t>Available: </a:t>
            </a:r>
          </a:p>
          <a:p>
            <a:r>
              <a:rPr lang="en-US" sz="2000" dirty="0"/>
              <a:t>COBie import: Maximo feature Pack 7.6.0.6</a:t>
            </a:r>
          </a:p>
          <a:p>
            <a:r>
              <a:rPr lang="en-US" sz="2000" dirty="0"/>
              <a:t>Forge Viewer Plug-in: on the ISM Library</a:t>
            </a:r>
          </a:p>
        </p:txBody>
      </p:sp>
      <p:pic>
        <p:nvPicPr>
          <p:cNvPr id="13" name="Picture 3"/>
          <p:cNvPicPr>
            <a:picLocks noChangeAspect="1" noChangeArrowheads="1"/>
          </p:cNvPicPr>
          <p:nvPr/>
        </p:nvPicPr>
        <p:blipFill>
          <a:blip r:embed="rId7"/>
          <a:srcRect/>
          <a:stretch>
            <a:fillRect/>
          </a:stretch>
        </p:blipFill>
        <p:spPr bwMode="auto">
          <a:xfrm>
            <a:off x="4004044" y="481200"/>
            <a:ext cx="1010980" cy="711142"/>
          </a:xfrm>
          <a:prstGeom prst="rect">
            <a:avLst/>
          </a:prstGeom>
          <a:noFill/>
          <a:ln w="9525">
            <a:noFill/>
            <a:miter lim="800000"/>
            <a:headEnd/>
            <a:tailEnd/>
          </a:ln>
        </p:spPr>
      </p:pic>
      <p:pic>
        <p:nvPicPr>
          <p:cNvPr id="1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47683" y="1620274"/>
            <a:ext cx="1456361" cy="83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53086" y="486416"/>
            <a:ext cx="2705514" cy="430887"/>
          </a:xfrm>
          <a:prstGeom prst="rect">
            <a:avLst/>
          </a:prstGeom>
          <a:noFill/>
        </p:spPr>
        <p:txBody>
          <a:bodyPr wrap="square" rtlCol="0">
            <a:spAutoFit/>
          </a:bodyPr>
          <a:lstStyle/>
          <a:p>
            <a:r>
              <a:rPr lang="en-US" dirty="0"/>
              <a:t>What’s Included?</a:t>
            </a:r>
          </a:p>
        </p:txBody>
      </p:sp>
      <p:pic>
        <p:nvPicPr>
          <p:cNvPr id="16"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30516" y="948162"/>
            <a:ext cx="1387051" cy="89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4996499" y="685155"/>
            <a:ext cx="2210862" cy="369332"/>
          </a:xfrm>
          <a:prstGeom prst="rect">
            <a:avLst/>
          </a:prstGeom>
        </p:spPr>
        <p:txBody>
          <a:bodyPr wrap="none">
            <a:spAutoFit/>
          </a:bodyPr>
          <a:lstStyle/>
          <a:p>
            <a:r>
              <a:rPr lang="en-US" sz="1800" dirty="0" err="1">
                <a:solidFill>
                  <a:schemeClr val="accent6">
                    <a:lumMod val="50000"/>
                  </a:schemeClr>
                </a:solidFill>
              </a:rPr>
              <a:t>COBie</a:t>
            </a:r>
            <a:r>
              <a:rPr lang="en-US" sz="1800" dirty="0">
                <a:solidFill>
                  <a:schemeClr val="accent6">
                    <a:lumMod val="50000"/>
                  </a:schemeClr>
                </a:solidFill>
              </a:rPr>
              <a:t> data import</a:t>
            </a:r>
          </a:p>
        </p:txBody>
      </p:sp>
      <p:sp>
        <p:nvSpPr>
          <p:cNvPr id="18" name="Rectangle 17"/>
          <p:cNvSpPr/>
          <p:nvPr/>
        </p:nvSpPr>
        <p:spPr>
          <a:xfrm>
            <a:off x="4418139" y="1308048"/>
            <a:ext cx="1770678" cy="369332"/>
          </a:xfrm>
          <a:prstGeom prst="rect">
            <a:avLst/>
          </a:prstGeom>
        </p:spPr>
        <p:txBody>
          <a:bodyPr wrap="none">
            <a:spAutoFit/>
          </a:bodyPr>
          <a:lstStyle/>
          <a:p>
            <a:r>
              <a:rPr lang="en-US" sz="1800" dirty="0">
                <a:solidFill>
                  <a:schemeClr val="accent6">
                    <a:lumMod val="50000"/>
                  </a:schemeClr>
                </a:solidFill>
              </a:rPr>
              <a:t>3D BIM Viewer</a:t>
            </a:r>
          </a:p>
        </p:txBody>
      </p:sp>
      <p:sp>
        <p:nvSpPr>
          <p:cNvPr id="19" name="Rectangle 18"/>
          <p:cNvSpPr/>
          <p:nvPr/>
        </p:nvSpPr>
        <p:spPr>
          <a:xfrm>
            <a:off x="4035525" y="1903809"/>
            <a:ext cx="3711272" cy="369332"/>
          </a:xfrm>
          <a:prstGeom prst="rect">
            <a:avLst/>
          </a:prstGeom>
        </p:spPr>
        <p:txBody>
          <a:bodyPr wrap="none">
            <a:spAutoFit/>
          </a:bodyPr>
          <a:lstStyle/>
          <a:p>
            <a:r>
              <a:rPr lang="en-US" sz="1800" dirty="0">
                <a:solidFill>
                  <a:schemeClr val="accent6">
                    <a:lumMod val="50000"/>
                  </a:schemeClr>
                </a:solidFill>
              </a:rPr>
              <a:t>Maximo extensions for BIM data</a:t>
            </a:r>
          </a:p>
        </p:txBody>
      </p:sp>
      <p:sp>
        <p:nvSpPr>
          <p:cNvPr id="20" name="TextBox 19"/>
          <p:cNvSpPr txBox="1"/>
          <p:nvPr/>
        </p:nvSpPr>
        <p:spPr>
          <a:xfrm>
            <a:off x="3213169" y="3642120"/>
            <a:ext cx="4837112" cy="1008062"/>
          </a:xfrm>
          <a:prstGeom prst="rect">
            <a:avLst/>
          </a:prstGeom>
          <a:noFill/>
        </p:spPr>
        <p:txBody>
          <a:bodyPr>
            <a:spAutoFit/>
          </a:bodyPr>
          <a:lstStyle/>
          <a:p>
            <a:pPr eaLnBrk="1" hangingPunct="1">
              <a:defRPr/>
            </a:pPr>
            <a:r>
              <a:rPr lang="en-US" sz="1600" b="1" dirty="0">
                <a:solidFill>
                  <a:srgbClr val="7889FB"/>
                </a:solidFill>
                <a:latin typeface="Arial" pitchFamily="34" charset="0"/>
                <a:ea typeface="+mn-ea"/>
                <a:cs typeface="Arial" pitchFamily="34" charset="0"/>
              </a:rPr>
              <a:t>Standards</a:t>
            </a:r>
          </a:p>
          <a:p>
            <a:pPr marL="182880" eaLnBrk="1" hangingPunct="1">
              <a:buFont typeface="Arial" pitchFamily="34" charset="0"/>
              <a:buChar char="•"/>
              <a:defRPr/>
            </a:pPr>
            <a:r>
              <a:rPr lang="en-US" sz="1200" b="1" dirty="0">
                <a:solidFill>
                  <a:srgbClr val="7889FB"/>
                </a:solidFill>
                <a:latin typeface="Arial" pitchFamily="34" charset="0"/>
                <a:ea typeface="+mn-ea"/>
                <a:cs typeface="Arial" pitchFamily="34" charset="0"/>
              </a:rPr>
              <a:t>  </a:t>
            </a:r>
            <a:r>
              <a:rPr lang="en-US" sz="1050" b="1" dirty="0">
                <a:solidFill>
                  <a:srgbClr val="7889FB"/>
                </a:solidFill>
                <a:latin typeface="Arial" pitchFamily="34" charset="0"/>
                <a:ea typeface="+mn-ea"/>
                <a:cs typeface="Arial" pitchFamily="34" charset="0"/>
              </a:rPr>
              <a:t>IFC </a:t>
            </a:r>
            <a:r>
              <a:rPr lang="en-US" sz="1050" b="1" dirty="0">
                <a:solidFill>
                  <a:srgbClr val="7889FB"/>
                </a:solidFill>
                <a:latin typeface="Arial" pitchFamily="34" charset="0"/>
                <a:ea typeface="+mn-ea"/>
                <a:cs typeface="Arial" pitchFamily="34" charset="0"/>
                <a:hlinkClick r:id="rId10"/>
              </a:rPr>
              <a:t>http://www.iai-tech.org/ifc/IFC2x4/beta3/html/index.htm</a:t>
            </a:r>
            <a:endParaRPr lang="en-US" sz="1050" b="1" dirty="0">
              <a:solidFill>
                <a:srgbClr val="7889FB"/>
              </a:solidFill>
              <a:latin typeface="Arial" pitchFamily="34" charset="0"/>
              <a:ea typeface="+mn-ea"/>
              <a:cs typeface="Arial" pitchFamily="34" charset="0"/>
            </a:endParaRPr>
          </a:p>
          <a:p>
            <a:pPr marL="182880" eaLnBrk="1" hangingPunct="1">
              <a:buFont typeface="Arial" pitchFamily="34" charset="0"/>
              <a:buChar char="•"/>
              <a:defRPr/>
            </a:pPr>
            <a:r>
              <a:rPr lang="en-US" sz="1050" b="1" dirty="0">
                <a:solidFill>
                  <a:srgbClr val="7889FB"/>
                </a:solidFill>
                <a:latin typeface="Arial" pitchFamily="34" charset="0"/>
                <a:ea typeface="+mn-ea"/>
                <a:cs typeface="Arial" pitchFamily="34" charset="0"/>
              </a:rPr>
              <a:t>  </a:t>
            </a:r>
            <a:r>
              <a:rPr lang="en-US" sz="1050" b="1" dirty="0" err="1">
                <a:solidFill>
                  <a:srgbClr val="7889FB"/>
                </a:solidFill>
                <a:latin typeface="Arial" pitchFamily="34" charset="0"/>
                <a:ea typeface="+mn-ea"/>
                <a:cs typeface="Arial" pitchFamily="34" charset="0"/>
              </a:rPr>
              <a:t>gbXML</a:t>
            </a:r>
            <a:r>
              <a:rPr lang="en-US" sz="1050" b="1" dirty="0">
                <a:solidFill>
                  <a:srgbClr val="7889FB"/>
                </a:solidFill>
                <a:latin typeface="Arial" pitchFamily="34" charset="0"/>
                <a:ea typeface="+mn-ea"/>
                <a:cs typeface="Arial" pitchFamily="34" charset="0"/>
              </a:rPr>
              <a:t> </a:t>
            </a:r>
            <a:r>
              <a:rPr lang="en-US" sz="1050" b="1" dirty="0">
                <a:solidFill>
                  <a:srgbClr val="7889FB"/>
                </a:solidFill>
                <a:latin typeface="Arial" pitchFamily="34" charset="0"/>
                <a:ea typeface="+mn-ea"/>
                <a:cs typeface="Arial" pitchFamily="34" charset="0"/>
                <a:hlinkClick r:id="rId11"/>
              </a:rPr>
              <a:t>http://www.gbxml.org/</a:t>
            </a:r>
            <a:endParaRPr lang="en-US" sz="1050" b="1" dirty="0">
              <a:solidFill>
                <a:srgbClr val="7889FB"/>
              </a:solidFill>
              <a:latin typeface="Arial" pitchFamily="34" charset="0"/>
              <a:ea typeface="+mn-ea"/>
              <a:cs typeface="Arial" pitchFamily="34" charset="0"/>
            </a:endParaRPr>
          </a:p>
          <a:p>
            <a:pPr marL="182880" eaLnBrk="1" hangingPunct="1">
              <a:buFont typeface="Arial" pitchFamily="34" charset="0"/>
              <a:buChar char="•"/>
              <a:defRPr/>
            </a:pPr>
            <a:r>
              <a:rPr lang="en-US" sz="1050" b="1" dirty="0">
                <a:solidFill>
                  <a:srgbClr val="7889FB"/>
                </a:solidFill>
                <a:latin typeface="Arial" pitchFamily="34" charset="0"/>
                <a:ea typeface="+mn-ea"/>
                <a:cs typeface="Arial" pitchFamily="34" charset="0"/>
              </a:rPr>
              <a:t>  </a:t>
            </a:r>
            <a:r>
              <a:rPr lang="en-US" sz="1050" b="1" dirty="0" err="1">
                <a:solidFill>
                  <a:srgbClr val="7889FB"/>
                </a:solidFill>
                <a:latin typeface="Arial" pitchFamily="34" charset="0"/>
                <a:ea typeface="+mn-ea"/>
                <a:cs typeface="Arial" pitchFamily="34" charset="0"/>
              </a:rPr>
              <a:t>COBie</a:t>
            </a:r>
            <a:r>
              <a:rPr lang="en-US" sz="1050" b="1" dirty="0">
                <a:solidFill>
                  <a:srgbClr val="7889FB"/>
                </a:solidFill>
                <a:latin typeface="Arial" pitchFamily="34" charset="0"/>
                <a:ea typeface="+mn-ea"/>
                <a:cs typeface="Arial" pitchFamily="34" charset="0"/>
              </a:rPr>
              <a:t> </a:t>
            </a:r>
            <a:r>
              <a:rPr lang="en-US" sz="1050" b="1" dirty="0">
                <a:solidFill>
                  <a:srgbClr val="7889FB"/>
                </a:solidFill>
                <a:latin typeface="Arial" pitchFamily="34" charset="0"/>
                <a:ea typeface="+mn-ea"/>
                <a:cs typeface="Arial" pitchFamily="34" charset="0"/>
                <a:hlinkClick r:id="rId12"/>
              </a:rPr>
              <a:t>http://www.wbdg.org/resources/cobie.php</a:t>
            </a:r>
            <a:endParaRPr lang="en-US" sz="1050" b="1" dirty="0">
              <a:solidFill>
                <a:srgbClr val="7889FB"/>
              </a:solidFill>
              <a:latin typeface="Arial" pitchFamily="34" charset="0"/>
              <a:ea typeface="+mn-ea"/>
              <a:cs typeface="Arial" pitchFamily="34" charset="0"/>
            </a:endParaRPr>
          </a:p>
          <a:p>
            <a:pPr marL="182880" eaLnBrk="1" hangingPunct="1">
              <a:buFont typeface="Arial" pitchFamily="34" charset="0"/>
              <a:buChar char="•"/>
              <a:defRPr/>
            </a:pPr>
            <a:r>
              <a:rPr lang="en-US" sz="1050" b="1" dirty="0">
                <a:solidFill>
                  <a:srgbClr val="7889FB"/>
                </a:solidFill>
                <a:latin typeface="Arial" pitchFamily="34" charset="0"/>
                <a:ea typeface="+mn-ea"/>
                <a:cs typeface="Arial" pitchFamily="34" charset="0"/>
              </a:rPr>
              <a:t>  </a:t>
            </a:r>
            <a:r>
              <a:rPr lang="en-US" sz="1050" b="1" dirty="0" err="1">
                <a:solidFill>
                  <a:srgbClr val="7889FB"/>
                </a:solidFill>
                <a:latin typeface="Arial" pitchFamily="34" charset="0"/>
                <a:ea typeface="+mn-ea"/>
                <a:cs typeface="Arial" pitchFamily="34" charset="0"/>
              </a:rPr>
              <a:t>OMNIClass</a:t>
            </a:r>
            <a:r>
              <a:rPr lang="en-US" sz="1050" b="1" dirty="0">
                <a:solidFill>
                  <a:srgbClr val="7889FB"/>
                </a:solidFill>
                <a:latin typeface="Arial" pitchFamily="34" charset="0"/>
                <a:ea typeface="+mn-ea"/>
                <a:cs typeface="Arial" pitchFamily="34" charset="0"/>
              </a:rPr>
              <a:t> </a:t>
            </a:r>
            <a:r>
              <a:rPr lang="en-US" sz="1050" b="1" dirty="0">
                <a:solidFill>
                  <a:srgbClr val="7889FB"/>
                </a:solidFill>
                <a:latin typeface="Arial" pitchFamily="34" charset="0"/>
                <a:ea typeface="+mn-ea"/>
                <a:cs typeface="Arial" pitchFamily="34" charset="0"/>
                <a:hlinkClick r:id="rId13"/>
              </a:rPr>
              <a:t>http://www.omniclass.org/</a:t>
            </a:r>
            <a:endParaRPr lang="en-US" sz="1050" b="1" dirty="0">
              <a:solidFill>
                <a:srgbClr val="7889FB"/>
              </a:solidFill>
              <a:latin typeface="Arial" pitchFamily="34" charset="0"/>
              <a:ea typeface="+mn-ea"/>
              <a:cs typeface="Arial" pitchFamily="34" charset="0"/>
            </a:endParaRPr>
          </a:p>
        </p:txBody>
      </p:sp>
    </p:spTree>
    <p:extLst>
      <p:ext uri="{BB962C8B-B14F-4D97-AF65-F5344CB8AC3E}">
        <p14:creationId xmlns:p14="http://schemas.microsoft.com/office/powerpoint/2010/main" val="248652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9"/>
          </p:nvPr>
        </p:nvSpPr>
        <p:spPr/>
        <p:txBody>
          <a:bodyPr/>
          <a:lstStyle/>
          <a:p>
            <a:fld id="{B016C0FA-5E8A-4DC4-B7F8-264CFFD700B6}" type="slidenum">
              <a:rPr lang="en-US" altLang="en-US" smtClean="0"/>
              <a:pPr/>
              <a:t>6</a:t>
            </a:fld>
            <a:endParaRPr lang="en-US" altLang="en-US"/>
          </a:p>
        </p:txBody>
      </p:sp>
      <p:grpSp>
        <p:nvGrpSpPr>
          <p:cNvPr id="5" name="Group 4"/>
          <p:cNvGrpSpPr/>
          <p:nvPr/>
        </p:nvGrpSpPr>
        <p:grpSpPr>
          <a:xfrm>
            <a:off x="427623" y="3732790"/>
            <a:ext cx="1690155" cy="774700"/>
            <a:chOff x="609907" y="4321938"/>
            <a:chExt cx="1690155" cy="774700"/>
          </a:xfrm>
        </p:grpSpPr>
        <p:sp>
          <p:nvSpPr>
            <p:cNvPr id="6" name="Rectangle 5"/>
            <p:cNvSpPr/>
            <p:nvPr/>
          </p:nvSpPr>
          <p:spPr bwMode="auto">
            <a:xfrm rot="16200000">
              <a:off x="789577" y="4142268"/>
              <a:ext cx="774700" cy="1134040"/>
            </a:xfrm>
            <a:prstGeom prst="rect">
              <a:avLst/>
            </a:prstGeom>
            <a:gradFill>
              <a:gsLst>
                <a:gs pos="0">
                  <a:schemeClr val="accent1">
                    <a:tint val="66000"/>
                    <a:satMod val="160000"/>
                  </a:schemeClr>
                </a:gs>
                <a:gs pos="11000">
                  <a:srgbClr val="7030A0"/>
                </a:gs>
                <a:gs pos="65000">
                  <a:srgbClr val="BD92DE"/>
                </a:gs>
                <a:gs pos="100000">
                  <a:schemeClr val="bg1"/>
                </a:gs>
              </a:gsLst>
              <a:lin ang="5400000" scaled="0"/>
            </a:gradFill>
            <a:ln w="9525" cap="flat" cmpd="sng" algn="ctr">
              <a:noFill/>
              <a:prstDash val="solid"/>
              <a:round/>
              <a:headEnd type="none" w="med" len="med"/>
              <a:tailEnd type="none" w="med" len="med"/>
            </a:ln>
            <a:effectLst/>
          </p:spPr>
          <p:txBody>
            <a:bodyPr lIns="0" rIns="0" anchor="b"/>
            <a:lstStyle/>
            <a:p>
              <a:pPr eaLnBrk="1" hangingPunct="1">
                <a:defRPr/>
              </a:pPr>
              <a:endParaRPr lang="en-US" sz="2200" b="1">
                <a:solidFill>
                  <a:schemeClr val="accent1"/>
                </a:solidFill>
                <a:ea typeface="+mn-ea"/>
                <a:cs typeface="Arial" pitchFamily="34" charset="0"/>
              </a:endParaRPr>
            </a:p>
          </p:txBody>
        </p:sp>
        <p:grpSp>
          <p:nvGrpSpPr>
            <p:cNvPr id="7" name="Group 119"/>
            <p:cNvGrpSpPr>
              <a:grpSpLocks/>
            </p:cNvGrpSpPr>
            <p:nvPr/>
          </p:nvGrpSpPr>
          <p:grpSpPr bwMode="auto">
            <a:xfrm>
              <a:off x="1380494" y="4332257"/>
              <a:ext cx="919568" cy="754062"/>
              <a:chOff x="1610143" y="2476247"/>
              <a:chExt cx="994051" cy="829456"/>
            </a:xfrm>
          </p:grpSpPr>
          <p:grpSp>
            <p:nvGrpSpPr>
              <p:cNvPr id="8" name="Group 117"/>
              <p:cNvGrpSpPr>
                <a:grpSpLocks/>
              </p:cNvGrpSpPr>
              <p:nvPr/>
            </p:nvGrpSpPr>
            <p:grpSpPr bwMode="auto">
              <a:xfrm>
                <a:off x="1610143" y="2476247"/>
                <a:ext cx="914400" cy="829456"/>
                <a:chOff x="1776397" y="2476250"/>
                <a:chExt cx="914400" cy="829457"/>
              </a:xfrm>
            </p:grpSpPr>
            <p:sp>
              <p:nvSpPr>
                <p:cNvPr id="10" name="Folded Corner 9"/>
                <p:cNvSpPr/>
                <p:nvPr/>
              </p:nvSpPr>
              <p:spPr bwMode="auto">
                <a:xfrm flipH="1" flipV="1">
                  <a:off x="1776397" y="2476250"/>
                  <a:ext cx="914400" cy="829457"/>
                </a:xfrm>
                <a:prstGeom prst="foldedCorner">
                  <a:avLst/>
                </a:prstGeom>
                <a:gradFill flip="none" rotWithShape="1">
                  <a:gsLst>
                    <a:gs pos="42000">
                      <a:schemeClr val="bg1">
                        <a:lumMod val="85000"/>
                        <a:alpha val="33000"/>
                      </a:schemeClr>
                    </a:gs>
                    <a:gs pos="100000">
                      <a:schemeClr val="bg1"/>
                    </a:gs>
                  </a:gsLst>
                  <a:lin ang="2700000" scaled="0"/>
                  <a:tileRect/>
                </a:gradFill>
                <a:ln w="9525" cap="flat" cmpd="sng" algn="ctr">
                  <a:solidFill>
                    <a:schemeClr val="tx1"/>
                  </a:solidFill>
                  <a:prstDash val="solid"/>
                  <a:round/>
                  <a:headEnd type="none" w="med" len="med"/>
                  <a:tailEnd type="none" w="med" len="med"/>
                </a:ln>
                <a:effectLst/>
              </p:spPr>
              <p:txBody>
                <a:bodyPr lIns="0" rIns="0" anchor="b"/>
                <a:lstStyle/>
                <a:p>
                  <a:pPr eaLnBrk="1" hangingPunct="1">
                    <a:defRPr/>
                  </a:pPr>
                  <a:endParaRPr lang="en-US" sz="2200" b="1" dirty="0">
                    <a:solidFill>
                      <a:schemeClr val="accent1"/>
                    </a:solidFill>
                    <a:ea typeface="+mn-ea"/>
                    <a:cs typeface="Arial" pitchFamily="34" charset="0"/>
                  </a:endParaRPr>
                </a:p>
              </p:txBody>
            </p:sp>
            <p:sp>
              <p:nvSpPr>
                <p:cNvPr id="11" name="Folded Corner 11"/>
                <p:cNvSpPr>
                  <a:spLocks noChangeArrowheads="1"/>
                </p:cNvSpPr>
                <p:nvPr/>
              </p:nvSpPr>
              <p:spPr bwMode="auto">
                <a:xfrm flipH="1" flipV="1">
                  <a:off x="1776397" y="2479498"/>
                  <a:ext cx="914400" cy="822960"/>
                </a:xfrm>
                <a:prstGeom prst="foldedCorner">
                  <a:avLst>
                    <a:gd name="adj" fmla="val 16667"/>
                  </a:avLst>
                </a:prstGeom>
                <a:blipFill dpi="0" rotWithShape="0">
                  <a:blip r:embed="rId3"/>
                  <a:srcRect/>
                  <a:stretch>
                    <a:fillRect/>
                  </a:stretch>
                </a:blipFill>
                <a:ln w="9525" algn="ctr">
                  <a:solidFill>
                    <a:schemeClr val="tx1"/>
                  </a:solidFill>
                  <a:round/>
                  <a:headEnd/>
                  <a:tailEnd/>
                </a:ln>
              </p:spPr>
              <p:txBody>
                <a:bodyPr lIns="0" rIns="0" anchor="b"/>
                <a:lstStyle/>
                <a:p>
                  <a:pPr eaLnBrk="1" hangingPunct="1"/>
                  <a:endParaRPr lang="en-US" sz="2200" b="1">
                    <a:solidFill>
                      <a:schemeClr val="accent1"/>
                    </a:solidFill>
                    <a:cs typeface="Arial" pitchFamily="34" charset="0"/>
                  </a:endParaRPr>
                </a:p>
              </p:txBody>
            </p:sp>
          </p:grpSp>
          <p:sp>
            <p:nvSpPr>
              <p:cNvPr id="9" name="TextBox 8"/>
              <p:cNvSpPr txBox="1"/>
              <p:nvPr/>
            </p:nvSpPr>
            <p:spPr>
              <a:xfrm>
                <a:off x="1629294" y="2476554"/>
                <a:ext cx="974900" cy="270839"/>
              </a:xfrm>
              <a:prstGeom prst="rect">
                <a:avLst/>
              </a:prstGeom>
              <a:gradFill flip="none" rotWithShape="1">
                <a:gsLst>
                  <a:gs pos="42000">
                    <a:schemeClr val="bg1">
                      <a:lumMod val="85000"/>
                    </a:schemeClr>
                  </a:gs>
                  <a:gs pos="100000">
                    <a:schemeClr val="bg1">
                      <a:alpha val="12000"/>
                    </a:schemeClr>
                  </a:gs>
                </a:gsLst>
                <a:path path="rect">
                  <a:fillToRect l="50000" t="50000" r="50000" b="50000"/>
                </a:path>
                <a:tileRect/>
              </a:gradFill>
            </p:spPr>
            <p:txBody>
              <a:bodyPr wrap="square">
                <a:spAutoFit/>
              </a:bodyPr>
              <a:lstStyle/>
              <a:p>
                <a:pPr eaLnBrk="1" hangingPunct="1">
                  <a:defRPr/>
                </a:pPr>
                <a:r>
                  <a:rPr lang="en-US" sz="1000" b="1" dirty="0">
                    <a:solidFill>
                      <a:schemeClr val="tx1"/>
                    </a:solidFill>
                    <a:ea typeface="+mn-ea"/>
                    <a:cs typeface="Arial" pitchFamily="34" charset="0"/>
                  </a:rPr>
                  <a:t>“</a:t>
                </a:r>
                <a:r>
                  <a:rPr lang="en-US" sz="1000" dirty="0">
                    <a:solidFill>
                      <a:schemeClr val="tx1"/>
                    </a:solidFill>
                    <a:ea typeface="+mn-ea"/>
                    <a:cs typeface="Arial" pitchFamily="34" charset="0"/>
                  </a:rPr>
                  <a:t>As Built</a:t>
                </a:r>
                <a:r>
                  <a:rPr lang="en-US" sz="1000" b="1" dirty="0">
                    <a:solidFill>
                      <a:schemeClr val="tx1"/>
                    </a:solidFill>
                    <a:ea typeface="+mn-ea"/>
                    <a:cs typeface="Arial" pitchFamily="34" charset="0"/>
                  </a:rPr>
                  <a:t>”</a:t>
                </a:r>
              </a:p>
            </p:txBody>
          </p:sp>
        </p:grpSp>
      </p:grpSp>
      <p:sp>
        <p:nvSpPr>
          <p:cNvPr id="12" name="Left Arrow 11"/>
          <p:cNvSpPr/>
          <p:nvPr/>
        </p:nvSpPr>
        <p:spPr bwMode="auto">
          <a:xfrm>
            <a:off x="1802609" y="3761946"/>
            <a:ext cx="3279461" cy="686857"/>
          </a:xfrm>
          <a:prstGeom prst="leftArrow">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endParaRPr lang="en-US" sz="1200" b="1" dirty="0">
              <a:solidFill>
                <a:schemeClr val="bg1"/>
              </a:solidFill>
              <a:ea typeface="+mn-ea"/>
              <a:cs typeface="Arial" pitchFamily="34" charset="0"/>
            </a:endParaRPr>
          </a:p>
        </p:txBody>
      </p:sp>
      <p:pic>
        <p:nvPicPr>
          <p:cNvPr id="13"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397242" y="3431840"/>
            <a:ext cx="1934707" cy="1172542"/>
          </a:xfrm>
          <a:prstGeom prst="rect">
            <a:avLst/>
          </a:prstGeom>
          <a:noFill/>
          <a:ln>
            <a:noFill/>
          </a:ln>
          <a:effectLst>
            <a:outerShdw blurRad="190500" dist="127000" dir="2700000" sx="99000" sy="99000" algn="ctr" rotWithShape="0">
              <a:srgbClr val="6B6EA5"/>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Elbow Connector 13"/>
          <p:cNvCxnSpPr>
            <a:stCxn id="56" idx="2"/>
            <a:endCxn id="98" idx="0"/>
          </p:cNvCxnSpPr>
          <p:nvPr/>
        </p:nvCxnSpPr>
        <p:spPr bwMode="auto">
          <a:xfrm rot="16200000" flipH="1">
            <a:off x="4204101" y="2079983"/>
            <a:ext cx="1684347" cy="1220487"/>
          </a:xfrm>
          <a:prstGeom prst="bentConnector3">
            <a:avLst>
              <a:gd name="adj1" fmla="val 82390"/>
            </a:avLst>
          </a:prstGeom>
          <a:solidFill>
            <a:schemeClr val="accent1"/>
          </a:solidFill>
          <a:ln w="25400" cap="flat" cmpd="sng" algn="ctr">
            <a:solidFill>
              <a:srgbClr val="000066"/>
            </a:solidFill>
            <a:prstDash val="solid"/>
            <a:round/>
            <a:headEnd type="none" w="med" len="med"/>
            <a:tailEnd type="arrow"/>
          </a:ln>
          <a:effectLst/>
        </p:spPr>
      </p:cxnSp>
      <p:grpSp>
        <p:nvGrpSpPr>
          <p:cNvPr id="15" name="Group 14"/>
          <p:cNvGrpSpPr/>
          <p:nvPr/>
        </p:nvGrpSpPr>
        <p:grpSpPr>
          <a:xfrm>
            <a:off x="424943" y="2263505"/>
            <a:ext cx="1697433" cy="782476"/>
            <a:chOff x="598926" y="3210496"/>
            <a:chExt cx="1697433" cy="782476"/>
          </a:xfrm>
        </p:grpSpPr>
        <p:sp>
          <p:nvSpPr>
            <p:cNvPr id="16" name="Rectangle 15"/>
            <p:cNvSpPr/>
            <p:nvPr/>
          </p:nvSpPr>
          <p:spPr bwMode="auto">
            <a:xfrm rot="16200000">
              <a:off x="730879" y="3086319"/>
              <a:ext cx="774700" cy="1038605"/>
            </a:xfrm>
            <a:prstGeom prst="rect">
              <a:avLst/>
            </a:prstGeom>
            <a:gradFill>
              <a:gsLst>
                <a:gs pos="0">
                  <a:schemeClr val="accent1">
                    <a:tint val="66000"/>
                    <a:satMod val="160000"/>
                  </a:schemeClr>
                </a:gs>
                <a:gs pos="11000">
                  <a:srgbClr val="7030A0"/>
                </a:gs>
                <a:gs pos="65000">
                  <a:srgbClr val="BD92DE"/>
                </a:gs>
                <a:gs pos="100000">
                  <a:schemeClr val="bg1"/>
                </a:gs>
              </a:gsLst>
              <a:lin ang="5400000" scaled="0"/>
            </a:gradFill>
            <a:ln w="9525" cap="flat" cmpd="sng" algn="ctr">
              <a:noFill/>
              <a:prstDash val="solid"/>
              <a:round/>
              <a:headEnd type="none" w="med" len="med"/>
              <a:tailEnd type="none" w="med" len="med"/>
            </a:ln>
            <a:effectLst/>
          </p:spPr>
          <p:txBody>
            <a:bodyPr lIns="0" rIns="0" anchor="b"/>
            <a:lstStyle/>
            <a:p>
              <a:pPr eaLnBrk="1" hangingPunct="1">
                <a:defRPr/>
              </a:pPr>
              <a:endParaRPr lang="en-US" sz="2200" b="1">
                <a:solidFill>
                  <a:schemeClr val="accent1"/>
                </a:solidFill>
                <a:ea typeface="+mn-ea"/>
                <a:cs typeface="Arial" pitchFamily="34" charset="0"/>
              </a:endParaRPr>
            </a:p>
          </p:txBody>
        </p:sp>
        <p:grpSp>
          <p:nvGrpSpPr>
            <p:cNvPr id="17" name="Group 116"/>
            <p:cNvGrpSpPr>
              <a:grpSpLocks/>
            </p:cNvGrpSpPr>
            <p:nvPr/>
          </p:nvGrpSpPr>
          <p:grpSpPr bwMode="auto">
            <a:xfrm>
              <a:off x="1418472" y="3210496"/>
              <a:ext cx="877887" cy="763587"/>
              <a:chOff x="1187397" y="2002890"/>
              <a:chExt cx="1046812" cy="918693"/>
            </a:xfrm>
          </p:grpSpPr>
          <p:grpSp>
            <p:nvGrpSpPr>
              <p:cNvPr id="18" name="Group 115"/>
              <p:cNvGrpSpPr>
                <a:grpSpLocks/>
              </p:cNvGrpSpPr>
              <p:nvPr/>
            </p:nvGrpSpPr>
            <p:grpSpPr bwMode="auto">
              <a:xfrm>
                <a:off x="1226753" y="2002890"/>
                <a:ext cx="914400" cy="918693"/>
                <a:chOff x="1276629" y="2002890"/>
                <a:chExt cx="914400" cy="918693"/>
              </a:xfrm>
            </p:grpSpPr>
            <p:sp>
              <p:nvSpPr>
                <p:cNvPr id="20" name="Folded Corner 42"/>
                <p:cNvSpPr>
                  <a:spLocks noChangeArrowheads="1"/>
                </p:cNvSpPr>
                <p:nvPr/>
              </p:nvSpPr>
              <p:spPr bwMode="auto">
                <a:xfrm flipH="1" flipV="1">
                  <a:off x="1276629" y="2095374"/>
                  <a:ext cx="914400" cy="822960"/>
                </a:xfrm>
                <a:prstGeom prst="foldedCorner">
                  <a:avLst>
                    <a:gd name="adj" fmla="val 16667"/>
                  </a:avLst>
                </a:prstGeom>
                <a:blipFill dpi="0" rotWithShape="0">
                  <a:blip r:embed="rId5"/>
                  <a:srcRect/>
                  <a:stretch>
                    <a:fillRect/>
                  </a:stretch>
                </a:blipFill>
                <a:ln w="9525" algn="ctr">
                  <a:solidFill>
                    <a:schemeClr val="tx1"/>
                  </a:solidFill>
                  <a:round/>
                  <a:headEnd/>
                  <a:tailEnd/>
                </a:ln>
              </p:spPr>
              <p:txBody>
                <a:bodyPr lIns="0" rIns="0" anchor="b"/>
                <a:lstStyle/>
                <a:p>
                  <a:pPr eaLnBrk="1" hangingPunct="1"/>
                  <a:endParaRPr lang="en-US" sz="2200" b="1">
                    <a:solidFill>
                      <a:schemeClr val="accent1"/>
                    </a:solidFill>
                    <a:cs typeface="Arial" pitchFamily="34" charset="0"/>
                  </a:endParaRPr>
                </a:p>
              </p:txBody>
            </p:sp>
            <p:sp>
              <p:nvSpPr>
                <p:cNvPr id="21" name="Folded Corner 20"/>
                <p:cNvSpPr/>
                <p:nvPr/>
              </p:nvSpPr>
              <p:spPr bwMode="auto">
                <a:xfrm flipH="1" flipV="1">
                  <a:off x="1276629" y="2002890"/>
                  <a:ext cx="914400" cy="918693"/>
                </a:xfrm>
                <a:prstGeom prst="foldedCorner">
                  <a:avLst/>
                </a:prstGeom>
                <a:gradFill flip="none" rotWithShape="1">
                  <a:gsLst>
                    <a:gs pos="42000">
                      <a:schemeClr val="bg1">
                        <a:lumMod val="85000"/>
                        <a:alpha val="33000"/>
                      </a:schemeClr>
                    </a:gs>
                    <a:gs pos="100000">
                      <a:schemeClr val="bg1"/>
                    </a:gs>
                  </a:gsLst>
                  <a:lin ang="2700000" scaled="0"/>
                  <a:tileRect/>
                </a:gradFill>
                <a:ln w="9525" cap="flat" cmpd="sng" algn="ctr">
                  <a:solidFill>
                    <a:schemeClr val="tx1"/>
                  </a:solidFill>
                  <a:prstDash val="solid"/>
                  <a:round/>
                  <a:headEnd type="none" w="med" len="med"/>
                  <a:tailEnd type="none" w="med" len="med"/>
                </a:ln>
                <a:effectLst/>
              </p:spPr>
              <p:txBody>
                <a:bodyPr lIns="0" rIns="0" anchor="b"/>
                <a:lstStyle/>
                <a:p>
                  <a:pPr eaLnBrk="1" hangingPunct="1">
                    <a:defRPr/>
                  </a:pPr>
                  <a:endParaRPr lang="en-US" sz="2200" b="1" dirty="0">
                    <a:solidFill>
                      <a:schemeClr val="accent1"/>
                    </a:solidFill>
                    <a:ea typeface="+mn-ea"/>
                    <a:cs typeface="Arial" pitchFamily="34" charset="0"/>
                  </a:endParaRPr>
                </a:p>
              </p:txBody>
            </p:sp>
          </p:grpSp>
          <p:sp>
            <p:nvSpPr>
              <p:cNvPr id="19" name="TextBox 43"/>
              <p:cNvSpPr txBox="1">
                <a:spLocks noChangeArrowheads="1"/>
              </p:cNvSpPr>
              <p:nvPr/>
            </p:nvSpPr>
            <p:spPr bwMode="auto">
              <a:xfrm>
                <a:off x="1187397" y="2053340"/>
                <a:ext cx="1046812" cy="25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2400">
                    <a:solidFill>
                      <a:schemeClr val="tx1"/>
                    </a:solidFill>
                    <a:latin typeface="Arial" pitchFamily="34" charset="0"/>
                    <a:ea typeface="MS PGothic" pitchFamily="34" charset="-128"/>
                  </a:defRPr>
                </a:lvl1pPr>
                <a:lvl2pPr marL="742950" indent="-285750" algn="l">
                  <a:defRPr sz="2400">
                    <a:solidFill>
                      <a:schemeClr val="tx1"/>
                    </a:solidFill>
                    <a:latin typeface="Arial" pitchFamily="34" charset="0"/>
                    <a:ea typeface="MS PGothic" pitchFamily="34" charset="-128"/>
                  </a:defRPr>
                </a:lvl2pPr>
                <a:lvl3pPr marL="1143000" indent="-228600" algn="l">
                  <a:defRPr sz="2400">
                    <a:solidFill>
                      <a:schemeClr val="tx1"/>
                    </a:solidFill>
                    <a:latin typeface="Arial" pitchFamily="34" charset="0"/>
                    <a:ea typeface="MS PGothic" pitchFamily="34" charset="-128"/>
                  </a:defRPr>
                </a:lvl3pPr>
                <a:lvl4pPr marL="1600200" indent="-228600" algn="l">
                  <a:defRPr sz="2400">
                    <a:solidFill>
                      <a:schemeClr val="tx1"/>
                    </a:solidFill>
                    <a:latin typeface="Arial" pitchFamily="34" charset="0"/>
                    <a:ea typeface="MS PGothic" pitchFamily="34" charset="-128"/>
                  </a:defRPr>
                </a:lvl4pPr>
                <a:lvl5pPr marL="2057400" indent="-228600" algn="l">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r>
                  <a:rPr lang="en-US" sz="800" dirty="0">
                    <a:cs typeface="Arial" pitchFamily="34" charset="0"/>
                  </a:rPr>
                  <a:t>Construction</a:t>
                </a:r>
              </a:p>
            </p:txBody>
          </p:sp>
        </p:grpSp>
      </p:grpSp>
      <p:sp>
        <p:nvSpPr>
          <p:cNvPr id="22" name="Left Arrow 21"/>
          <p:cNvSpPr/>
          <p:nvPr/>
        </p:nvSpPr>
        <p:spPr bwMode="auto">
          <a:xfrm>
            <a:off x="1871547" y="2282303"/>
            <a:ext cx="6861161" cy="686857"/>
          </a:xfrm>
          <a:prstGeom prst="leftArrow">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endParaRPr lang="en-US" sz="1200" b="1" dirty="0">
              <a:solidFill>
                <a:schemeClr val="bg1"/>
              </a:solidFill>
              <a:ea typeface="+mn-ea"/>
              <a:cs typeface="Arial" pitchFamily="34" charset="0"/>
            </a:endParaRPr>
          </a:p>
        </p:txBody>
      </p:sp>
      <p:cxnSp>
        <p:nvCxnSpPr>
          <p:cNvPr id="23" name="Straight Arrow Connector 22"/>
          <p:cNvCxnSpPr/>
          <p:nvPr/>
        </p:nvCxnSpPr>
        <p:spPr bwMode="auto">
          <a:xfrm flipH="1">
            <a:off x="6544778" y="4425948"/>
            <a:ext cx="2162868" cy="0"/>
          </a:xfrm>
          <a:prstGeom prst="straightConnector1">
            <a:avLst/>
          </a:prstGeom>
          <a:solidFill>
            <a:schemeClr val="accent1"/>
          </a:solidFill>
          <a:ln w="25400" cap="flat" cmpd="sng" algn="ctr">
            <a:solidFill>
              <a:srgbClr val="000066"/>
            </a:solidFill>
            <a:prstDash val="solid"/>
            <a:round/>
            <a:headEnd type="none" w="med" len="med"/>
            <a:tailEnd type="arrow"/>
          </a:ln>
          <a:effectLst/>
        </p:spPr>
      </p:cxnSp>
      <p:grpSp>
        <p:nvGrpSpPr>
          <p:cNvPr id="24" name="Group 23"/>
          <p:cNvGrpSpPr/>
          <p:nvPr/>
        </p:nvGrpSpPr>
        <p:grpSpPr>
          <a:xfrm>
            <a:off x="955226" y="5038108"/>
            <a:ext cx="1110646" cy="822325"/>
            <a:chOff x="1118231" y="5415485"/>
            <a:chExt cx="1110646" cy="822325"/>
          </a:xfrm>
        </p:grpSpPr>
        <p:sp>
          <p:nvSpPr>
            <p:cNvPr id="25" name="Rectangle 24"/>
            <p:cNvSpPr/>
            <p:nvPr/>
          </p:nvSpPr>
          <p:spPr bwMode="auto">
            <a:xfrm rot="16200000">
              <a:off x="990533" y="5543184"/>
              <a:ext cx="774700" cy="519303"/>
            </a:xfrm>
            <a:prstGeom prst="rect">
              <a:avLst/>
            </a:prstGeom>
            <a:gradFill>
              <a:gsLst>
                <a:gs pos="0">
                  <a:schemeClr val="accent1">
                    <a:tint val="66000"/>
                    <a:satMod val="160000"/>
                  </a:schemeClr>
                </a:gs>
                <a:gs pos="11000">
                  <a:srgbClr val="7030A0"/>
                </a:gs>
                <a:gs pos="65000">
                  <a:srgbClr val="BD92DE"/>
                </a:gs>
                <a:gs pos="100000">
                  <a:schemeClr val="bg1"/>
                </a:gs>
              </a:gsLst>
              <a:lin ang="5400000" scaled="0"/>
            </a:gradFill>
            <a:ln w="9525" cap="flat" cmpd="sng" algn="ctr">
              <a:noFill/>
              <a:prstDash val="solid"/>
              <a:round/>
              <a:headEnd type="none" w="med" len="med"/>
              <a:tailEnd type="none" w="med" len="med"/>
            </a:ln>
            <a:effectLst/>
          </p:spPr>
          <p:txBody>
            <a:bodyPr lIns="0" rIns="0" anchor="b"/>
            <a:lstStyle/>
            <a:p>
              <a:pPr eaLnBrk="1" hangingPunct="1">
                <a:defRPr/>
              </a:pPr>
              <a:endParaRPr lang="en-US" sz="2200" b="1">
                <a:solidFill>
                  <a:schemeClr val="accent1"/>
                </a:solidFill>
                <a:ea typeface="+mn-ea"/>
                <a:cs typeface="Arial" pitchFamily="34" charset="0"/>
              </a:endParaRPr>
            </a:p>
          </p:txBody>
        </p:sp>
        <p:grpSp>
          <p:nvGrpSpPr>
            <p:cNvPr id="26" name="Group 102"/>
            <p:cNvGrpSpPr>
              <a:grpSpLocks/>
            </p:cNvGrpSpPr>
            <p:nvPr/>
          </p:nvGrpSpPr>
          <p:grpSpPr bwMode="auto">
            <a:xfrm>
              <a:off x="1314477" y="5415485"/>
              <a:ext cx="914400" cy="822325"/>
              <a:chOff x="2493961" y="5349083"/>
              <a:chExt cx="914399" cy="822325"/>
            </a:xfrm>
          </p:grpSpPr>
          <p:pic>
            <p:nvPicPr>
              <p:cNvPr id="2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0313" y="5364933"/>
                <a:ext cx="892969" cy="78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olded Corner 27"/>
              <p:cNvSpPr/>
              <p:nvPr/>
            </p:nvSpPr>
            <p:spPr bwMode="auto">
              <a:xfrm flipH="1" flipV="1">
                <a:off x="2493961" y="5349083"/>
                <a:ext cx="914399" cy="822325"/>
              </a:xfrm>
              <a:prstGeom prst="foldedCorner">
                <a:avLst/>
              </a:prstGeom>
              <a:gradFill flip="none" rotWithShape="1">
                <a:gsLst>
                  <a:gs pos="3000">
                    <a:schemeClr val="bg1">
                      <a:alpha val="0"/>
                    </a:schemeClr>
                  </a:gs>
                  <a:gs pos="100000">
                    <a:schemeClr val="bg1"/>
                  </a:gs>
                </a:gsLst>
                <a:lin ang="2700000" scaled="1"/>
                <a:tileRect/>
              </a:gra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lIns="0" rIns="0" anchor="b"/>
              <a:lstStyle/>
              <a:p>
                <a:pPr eaLnBrk="1" hangingPunct="1">
                  <a:defRPr/>
                </a:pPr>
                <a:endParaRPr lang="en-US" sz="2200" b="1" dirty="0">
                  <a:solidFill>
                    <a:schemeClr val="accent1"/>
                  </a:solidFill>
                  <a:ea typeface="+mn-ea"/>
                  <a:cs typeface="Arial" pitchFamily="34" charset="0"/>
                </a:endParaRPr>
              </a:p>
            </p:txBody>
          </p:sp>
          <p:sp>
            <p:nvSpPr>
              <p:cNvPr id="29" name="TextBox 80"/>
              <p:cNvSpPr txBox="1">
                <a:spLocks noChangeArrowheads="1"/>
              </p:cNvSpPr>
              <p:nvPr/>
            </p:nvSpPr>
            <p:spPr bwMode="auto">
              <a:xfrm>
                <a:off x="2501899" y="5417346"/>
                <a:ext cx="9056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2400">
                    <a:solidFill>
                      <a:schemeClr val="tx1"/>
                    </a:solidFill>
                    <a:latin typeface="Arial" pitchFamily="34" charset="0"/>
                    <a:ea typeface="MS PGothic" pitchFamily="34" charset="-128"/>
                  </a:defRPr>
                </a:lvl1pPr>
                <a:lvl2pPr marL="742950" indent="-285750" algn="l">
                  <a:defRPr sz="2400">
                    <a:solidFill>
                      <a:schemeClr val="tx1"/>
                    </a:solidFill>
                    <a:latin typeface="Arial" pitchFamily="34" charset="0"/>
                    <a:ea typeface="MS PGothic" pitchFamily="34" charset="-128"/>
                  </a:defRPr>
                </a:lvl2pPr>
                <a:lvl3pPr marL="1143000" indent="-228600" algn="l">
                  <a:defRPr sz="2400">
                    <a:solidFill>
                      <a:schemeClr val="tx1"/>
                    </a:solidFill>
                    <a:latin typeface="Arial" pitchFamily="34" charset="0"/>
                    <a:ea typeface="MS PGothic" pitchFamily="34" charset="-128"/>
                  </a:defRPr>
                </a:lvl3pPr>
                <a:lvl4pPr marL="1600200" indent="-228600" algn="l">
                  <a:defRPr sz="2400">
                    <a:solidFill>
                      <a:schemeClr val="tx1"/>
                    </a:solidFill>
                    <a:latin typeface="Arial" pitchFamily="34" charset="0"/>
                    <a:ea typeface="MS PGothic" pitchFamily="34" charset="-128"/>
                  </a:defRPr>
                </a:lvl4pPr>
                <a:lvl5pPr marL="2057400" indent="-228600" algn="l">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r>
                  <a:rPr lang="en-US" sz="1000" dirty="0">
                    <a:cs typeface="Arial" pitchFamily="34" charset="0"/>
                  </a:rPr>
                  <a:t>“As Maintained”</a:t>
                </a:r>
              </a:p>
            </p:txBody>
          </p:sp>
        </p:grpSp>
      </p:grpSp>
      <p:sp>
        <p:nvSpPr>
          <p:cNvPr id="30" name="Left Arrow 29"/>
          <p:cNvSpPr/>
          <p:nvPr/>
        </p:nvSpPr>
        <p:spPr bwMode="auto">
          <a:xfrm>
            <a:off x="1846484" y="5082029"/>
            <a:ext cx="6861161" cy="686857"/>
          </a:xfrm>
          <a:prstGeom prst="leftArrow">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endParaRPr lang="en-US" sz="1200" b="1" dirty="0">
              <a:solidFill>
                <a:schemeClr val="bg1"/>
              </a:solidFill>
              <a:ea typeface="+mn-ea"/>
              <a:cs typeface="Arial" pitchFamily="34" charset="0"/>
            </a:endParaRPr>
          </a:p>
        </p:txBody>
      </p:sp>
      <p:sp>
        <p:nvSpPr>
          <p:cNvPr id="31" name="Title 135"/>
          <p:cNvSpPr txBox="1">
            <a:spLocks/>
          </p:cNvSpPr>
          <p:nvPr/>
        </p:nvSpPr>
        <p:spPr bwMode="auto">
          <a:xfrm>
            <a:off x="4687679" y="34367"/>
            <a:ext cx="4322058" cy="359473"/>
          </a:xfrm>
          <a:prstGeom prst="rect">
            <a:avLst/>
          </a:prstGeom>
          <a:noFill/>
          <a:ln>
            <a:noFill/>
          </a:ln>
          <a:extLst/>
        </p:spPr>
        <p:txBody>
          <a:bodyPr vert="horz" wrap="square" lIns="64283" tIns="32142" rIns="64283" bIns="32142" numCol="1" anchor="t" anchorCtr="0" compatLnSpc="1">
            <a:prstTxWarp prst="textNoShape">
              <a:avLst/>
            </a:prstTxWarp>
            <a:spAutoFit/>
          </a:bodyPr>
          <a:lstStyle>
            <a:lvl1pPr algn="l" defTabSz="319088" rtl="0" eaLnBrk="0" fontAlgn="base" hangingPunct="0">
              <a:lnSpc>
                <a:spcPct val="90000"/>
              </a:lnSpc>
              <a:spcBef>
                <a:spcPct val="0"/>
              </a:spcBef>
              <a:spcAft>
                <a:spcPct val="0"/>
              </a:spcAft>
              <a:defRPr sz="2800" kern="1200" spc="-50">
                <a:solidFill>
                  <a:srgbClr val="339C96"/>
                </a:solidFill>
                <a:latin typeface="HelvNeue for IBM Light"/>
                <a:ea typeface="MS PGothic" pitchFamily="34" charset="-128"/>
                <a:cs typeface="HelvNeue for IBM Light"/>
              </a:defRPr>
            </a:lvl1pPr>
            <a:lvl2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2pPr>
            <a:lvl3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3pPr>
            <a:lvl4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4pPr>
            <a:lvl5pPr algn="l" defTabSz="319088" rtl="0" eaLnBrk="0" fontAlgn="base" hangingPunct="0">
              <a:lnSpc>
                <a:spcPct val="90000"/>
              </a:lnSpc>
              <a:spcBef>
                <a:spcPct val="0"/>
              </a:spcBef>
              <a:spcAft>
                <a:spcPct val="0"/>
              </a:spcAft>
              <a:defRPr sz="4000">
                <a:solidFill>
                  <a:srgbClr val="339C96"/>
                </a:solidFill>
                <a:latin typeface="HelvNeue for IBM Light" charset="0"/>
                <a:ea typeface="MS PGothic" pitchFamily="34" charset="-128"/>
                <a:cs typeface="HelvNeue for IBM Light" charset="0"/>
              </a:defRPr>
            </a:lvl5pPr>
            <a:lvl6pPr marL="32141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6pPr>
            <a:lvl7pPr marL="642840"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7pPr>
            <a:lvl8pPr marL="96425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8pPr>
            <a:lvl9pPr marL="1285679" algn="ctr" defTabSz="321419" rtl="0" fontAlgn="base">
              <a:lnSpc>
                <a:spcPct val="90000"/>
              </a:lnSpc>
              <a:spcBef>
                <a:spcPct val="0"/>
              </a:spcBef>
              <a:spcAft>
                <a:spcPct val="0"/>
              </a:spcAft>
              <a:defRPr sz="3900">
                <a:solidFill>
                  <a:srgbClr val="4FFAFF"/>
                </a:solidFill>
                <a:latin typeface="Lubalin for IBM Extra Light" charset="0"/>
                <a:ea typeface="ＭＳ Ｐゴシック" charset="0"/>
              </a:defRPr>
            </a:lvl9pPr>
          </a:lstStyle>
          <a:p>
            <a:r>
              <a:rPr lang="en-US" dirty="0"/>
              <a:t>Model Evolution </a:t>
            </a:r>
          </a:p>
        </p:txBody>
      </p:sp>
      <p:grpSp>
        <p:nvGrpSpPr>
          <p:cNvPr id="33" name="Group 32"/>
          <p:cNvGrpSpPr/>
          <p:nvPr/>
        </p:nvGrpSpPr>
        <p:grpSpPr>
          <a:xfrm>
            <a:off x="440199" y="144592"/>
            <a:ext cx="1613875" cy="774700"/>
            <a:chOff x="605920" y="651987"/>
            <a:chExt cx="1613875" cy="774700"/>
          </a:xfrm>
        </p:grpSpPr>
        <p:sp>
          <p:nvSpPr>
            <p:cNvPr id="34" name="Rectangle 33"/>
            <p:cNvSpPr/>
            <p:nvPr/>
          </p:nvSpPr>
          <p:spPr bwMode="auto">
            <a:xfrm rot="16200000">
              <a:off x="737873" y="520034"/>
              <a:ext cx="774700" cy="1038605"/>
            </a:xfrm>
            <a:prstGeom prst="rect">
              <a:avLst/>
            </a:prstGeom>
            <a:gradFill>
              <a:gsLst>
                <a:gs pos="0">
                  <a:schemeClr val="accent1">
                    <a:tint val="66000"/>
                    <a:satMod val="160000"/>
                  </a:schemeClr>
                </a:gs>
                <a:gs pos="11000">
                  <a:srgbClr val="7030A0"/>
                </a:gs>
                <a:gs pos="65000">
                  <a:srgbClr val="BD92DE"/>
                </a:gs>
                <a:gs pos="100000">
                  <a:schemeClr val="bg1"/>
                </a:gs>
              </a:gsLst>
              <a:lin ang="5400000" scaled="0"/>
            </a:gradFill>
            <a:ln w="9525" cap="flat" cmpd="sng" algn="ctr">
              <a:noFill/>
              <a:prstDash val="solid"/>
              <a:round/>
              <a:headEnd type="none" w="med" len="med"/>
              <a:tailEnd type="none" w="med" len="med"/>
            </a:ln>
            <a:effectLst/>
          </p:spPr>
          <p:txBody>
            <a:bodyPr lIns="0" rIns="0" anchor="b"/>
            <a:lstStyle/>
            <a:p>
              <a:pPr eaLnBrk="1" hangingPunct="1">
                <a:defRPr/>
              </a:pPr>
              <a:endParaRPr lang="en-US" sz="2200" b="1">
                <a:solidFill>
                  <a:schemeClr val="accent1"/>
                </a:solidFill>
                <a:ea typeface="+mn-ea"/>
                <a:cs typeface="Arial" pitchFamily="34" charset="0"/>
              </a:endParaRPr>
            </a:p>
          </p:txBody>
        </p:sp>
        <p:grpSp>
          <p:nvGrpSpPr>
            <p:cNvPr id="35" name="Group 112"/>
            <p:cNvGrpSpPr>
              <a:grpSpLocks/>
            </p:cNvGrpSpPr>
            <p:nvPr/>
          </p:nvGrpSpPr>
          <p:grpSpPr bwMode="auto">
            <a:xfrm>
              <a:off x="1446683" y="662305"/>
              <a:ext cx="773112" cy="754062"/>
              <a:chOff x="396239" y="1345366"/>
              <a:chExt cx="914400" cy="829457"/>
            </a:xfrm>
          </p:grpSpPr>
          <p:grpSp>
            <p:nvGrpSpPr>
              <p:cNvPr id="36" name="Group 111"/>
              <p:cNvGrpSpPr>
                <a:grpSpLocks/>
              </p:cNvGrpSpPr>
              <p:nvPr/>
            </p:nvGrpSpPr>
            <p:grpSpPr bwMode="auto">
              <a:xfrm>
                <a:off x="396239" y="1345366"/>
                <a:ext cx="914400" cy="829457"/>
                <a:chOff x="454428" y="1345366"/>
                <a:chExt cx="914400" cy="829457"/>
              </a:xfrm>
            </p:grpSpPr>
            <p:sp>
              <p:nvSpPr>
                <p:cNvPr id="38" name="Folded Corner 36"/>
                <p:cNvSpPr>
                  <a:spLocks noChangeArrowheads="1"/>
                </p:cNvSpPr>
                <p:nvPr/>
              </p:nvSpPr>
              <p:spPr bwMode="auto">
                <a:xfrm flipH="1" flipV="1">
                  <a:off x="454428" y="1345366"/>
                  <a:ext cx="914400" cy="829457"/>
                </a:xfrm>
                <a:prstGeom prst="foldedCorner">
                  <a:avLst>
                    <a:gd name="adj" fmla="val 16667"/>
                  </a:avLst>
                </a:prstGeom>
                <a:blipFill dpi="0" rotWithShape="0">
                  <a:blip r:embed="rId7"/>
                  <a:srcRect/>
                  <a:stretch>
                    <a:fillRect/>
                  </a:stretch>
                </a:blipFill>
                <a:ln w="9525" algn="ctr">
                  <a:solidFill>
                    <a:schemeClr val="tx1"/>
                  </a:solidFill>
                  <a:round/>
                  <a:headEnd/>
                  <a:tailEnd/>
                </a:ln>
              </p:spPr>
              <p:txBody>
                <a:bodyPr lIns="0" rIns="0" anchor="b"/>
                <a:lstStyle/>
                <a:p>
                  <a:pPr eaLnBrk="1" hangingPunct="1"/>
                  <a:endParaRPr lang="en-US" sz="2200" b="1">
                    <a:solidFill>
                      <a:schemeClr val="accent1"/>
                    </a:solidFill>
                    <a:cs typeface="Arial" pitchFamily="34" charset="0"/>
                  </a:endParaRPr>
                </a:p>
              </p:txBody>
            </p:sp>
            <p:sp>
              <p:nvSpPr>
                <p:cNvPr id="39" name="Folded Corner 38"/>
                <p:cNvSpPr/>
                <p:nvPr/>
              </p:nvSpPr>
              <p:spPr bwMode="auto">
                <a:xfrm flipH="1" flipV="1">
                  <a:off x="454428" y="1345366"/>
                  <a:ext cx="914400" cy="829457"/>
                </a:xfrm>
                <a:prstGeom prst="foldedCorner">
                  <a:avLst/>
                </a:prstGeom>
                <a:gradFill flip="none" rotWithShape="1">
                  <a:gsLst>
                    <a:gs pos="42000">
                      <a:schemeClr val="bg1">
                        <a:lumMod val="85000"/>
                        <a:alpha val="33000"/>
                      </a:schemeClr>
                    </a:gs>
                    <a:gs pos="100000">
                      <a:schemeClr val="bg1"/>
                    </a:gs>
                  </a:gsLst>
                  <a:lin ang="2700000" scaled="0"/>
                  <a:tileRect/>
                </a:gradFill>
                <a:ln w="9525" cap="flat" cmpd="sng" algn="ctr">
                  <a:solidFill>
                    <a:schemeClr val="tx1"/>
                  </a:solidFill>
                  <a:prstDash val="solid"/>
                  <a:round/>
                  <a:headEnd type="none" w="med" len="med"/>
                  <a:tailEnd type="none" w="med" len="med"/>
                </a:ln>
                <a:effectLst/>
              </p:spPr>
              <p:txBody>
                <a:bodyPr lIns="0" rIns="0" anchor="b"/>
                <a:lstStyle/>
                <a:p>
                  <a:pPr eaLnBrk="1" hangingPunct="1">
                    <a:defRPr/>
                  </a:pPr>
                  <a:endParaRPr lang="en-US" sz="2200" b="1" dirty="0">
                    <a:solidFill>
                      <a:schemeClr val="accent1"/>
                    </a:solidFill>
                    <a:ea typeface="+mn-ea"/>
                    <a:cs typeface="Arial" pitchFamily="34" charset="0"/>
                  </a:endParaRPr>
                </a:p>
              </p:txBody>
            </p:sp>
          </p:grpSp>
          <p:sp>
            <p:nvSpPr>
              <p:cNvPr id="37" name="TextBox 37"/>
              <p:cNvSpPr txBox="1">
                <a:spLocks noChangeArrowheads="1"/>
              </p:cNvSpPr>
              <p:nvPr/>
            </p:nvSpPr>
            <p:spPr bwMode="auto">
              <a:xfrm>
                <a:off x="478584" y="1347296"/>
                <a:ext cx="809470" cy="40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sz="2400">
                    <a:solidFill>
                      <a:schemeClr val="tx1"/>
                    </a:solidFill>
                    <a:latin typeface="Arial" pitchFamily="34" charset="0"/>
                    <a:ea typeface="MS PGothic" pitchFamily="34" charset="-128"/>
                  </a:defRPr>
                </a:lvl1pPr>
                <a:lvl2pPr marL="742950" indent="-285750" algn="l">
                  <a:defRPr sz="2400">
                    <a:solidFill>
                      <a:schemeClr val="tx1"/>
                    </a:solidFill>
                    <a:latin typeface="Arial" pitchFamily="34" charset="0"/>
                    <a:ea typeface="MS PGothic" pitchFamily="34" charset="-128"/>
                  </a:defRPr>
                </a:lvl2pPr>
                <a:lvl3pPr marL="1143000" indent="-228600" algn="l">
                  <a:defRPr sz="2400">
                    <a:solidFill>
                      <a:schemeClr val="tx1"/>
                    </a:solidFill>
                    <a:latin typeface="Arial" pitchFamily="34" charset="0"/>
                    <a:ea typeface="MS PGothic" pitchFamily="34" charset="-128"/>
                  </a:defRPr>
                </a:lvl3pPr>
                <a:lvl4pPr marL="1600200" indent="-228600" algn="l">
                  <a:defRPr sz="2400">
                    <a:solidFill>
                      <a:schemeClr val="tx1"/>
                    </a:solidFill>
                    <a:latin typeface="Arial" pitchFamily="34" charset="0"/>
                    <a:ea typeface="MS PGothic" pitchFamily="34" charset="-128"/>
                  </a:defRPr>
                </a:lvl4pPr>
                <a:lvl5pPr marL="2057400" indent="-228600" algn="l">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r>
                  <a:rPr lang="en-US" sz="900">
                    <a:cs typeface="Arial" pitchFamily="34" charset="0"/>
                  </a:rPr>
                  <a:t>Design Intent</a:t>
                </a:r>
              </a:p>
            </p:txBody>
          </p:sp>
        </p:grpSp>
      </p:grpSp>
      <p:grpSp>
        <p:nvGrpSpPr>
          <p:cNvPr id="40" name="Group 39"/>
          <p:cNvGrpSpPr/>
          <p:nvPr/>
        </p:nvGrpSpPr>
        <p:grpSpPr>
          <a:xfrm>
            <a:off x="437595" y="1161197"/>
            <a:ext cx="1618972" cy="790961"/>
            <a:chOff x="609905" y="1733551"/>
            <a:chExt cx="1618972" cy="790961"/>
          </a:xfrm>
        </p:grpSpPr>
        <p:sp>
          <p:nvSpPr>
            <p:cNvPr id="41" name="Rectangle 40"/>
            <p:cNvSpPr/>
            <p:nvPr/>
          </p:nvSpPr>
          <p:spPr bwMode="auto">
            <a:xfrm rot="16200000">
              <a:off x="741858" y="1617859"/>
              <a:ext cx="774700" cy="1038605"/>
            </a:xfrm>
            <a:prstGeom prst="rect">
              <a:avLst/>
            </a:prstGeom>
            <a:gradFill>
              <a:gsLst>
                <a:gs pos="0">
                  <a:schemeClr val="accent1">
                    <a:tint val="66000"/>
                    <a:satMod val="160000"/>
                  </a:schemeClr>
                </a:gs>
                <a:gs pos="11000">
                  <a:srgbClr val="7030A0"/>
                </a:gs>
                <a:gs pos="65000">
                  <a:srgbClr val="BD92DE"/>
                </a:gs>
                <a:gs pos="100000">
                  <a:schemeClr val="bg1"/>
                </a:gs>
              </a:gsLst>
              <a:lin ang="5400000" scaled="0"/>
            </a:gradFill>
            <a:ln w="9525" cap="flat" cmpd="sng" algn="ctr">
              <a:noFill/>
              <a:prstDash val="solid"/>
              <a:round/>
              <a:headEnd type="none" w="med" len="med"/>
              <a:tailEnd type="none" w="med" len="med"/>
            </a:ln>
            <a:effectLst/>
          </p:spPr>
          <p:txBody>
            <a:bodyPr lIns="0" rIns="0" anchor="b"/>
            <a:lstStyle/>
            <a:p>
              <a:pPr eaLnBrk="1" hangingPunct="1">
                <a:defRPr/>
              </a:pPr>
              <a:endParaRPr lang="en-US" sz="2200" b="1">
                <a:solidFill>
                  <a:schemeClr val="accent1"/>
                </a:solidFill>
                <a:ea typeface="+mn-ea"/>
                <a:cs typeface="Arial" pitchFamily="34" charset="0"/>
              </a:endParaRPr>
            </a:p>
          </p:txBody>
        </p:sp>
        <p:grpSp>
          <p:nvGrpSpPr>
            <p:cNvPr id="42" name="Group 114"/>
            <p:cNvGrpSpPr>
              <a:grpSpLocks/>
            </p:cNvGrpSpPr>
            <p:nvPr/>
          </p:nvGrpSpPr>
          <p:grpSpPr bwMode="auto">
            <a:xfrm>
              <a:off x="1436715" y="1733551"/>
              <a:ext cx="792162" cy="782354"/>
              <a:chOff x="778245" y="1734876"/>
              <a:chExt cx="934177" cy="829457"/>
            </a:xfrm>
          </p:grpSpPr>
          <p:grpSp>
            <p:nvGrpSpPr>
              <p:cNvPr id="43" name="Group 113"/>
              <p:cNvGrpSpPr>
                <a:grpSpLocks/>
              </p:cNvGrpSpPr>
              <p:nvPr/>
            </p:nvGrpSpPr>
            <p:grpSpPr bwMode="auto">
              <a:xfrm>
                <a:off x="778245" y="1734876"/>
                <a:ext cx="914400" cy="829457"/>
                <a:chOff x="869685" y="1734876"/>
                <a:chExt cx="914400" cy="829457"/>
              </a:xfrm>
            </p:grpSpPr>
            <p:sp>
              <p:nvSpPr>
                <p:cNvPr id="45" name="Folded Corner 39"/>
                <p:cNvSpPr>
                  <a:spLocks noChangeArrowheads="1"/>
                </p:cNvSpPr>
                <p:nvPr/>
              </p:nvSpPr>
              <p:spPr bwMode="auto">
                <a:xfrm flipH="1" flipV="1">
                  <a:off x="869685" y="1738124"/>
                  <a:ext cx="914400" cy="822960"/>
                </a:xfrm>
                <a:prstGeom prst="foldedCorner">
                  <a:avLst>
                    <a:gd name="adj" fmla="val 16667"/>
                  </a:avLst>
                </a:prstGeom>
                <a:blipFill dpi="0" rotWithShape="0">
                  <a:blip r:embed="rId8"/>
                  <a:srcRect/>
                  <a:stretch>
                    <a:fillRect/>
                  </a:stretch>
                </a:blipFill>
                <a:ln w="9525" algn="ctr">
                  <a:solidFill>
                    <a:schemeClr val="tx1"/>
                  </a:solidFill>
                  <a:round/>
                  <a:headEnd/>
                  <a:tailEnd/>
                </a:ln>
              </p:spPr>
              <p:txBody>
                <a:bodyPr lIns="0" rIns="0" anchor="b"/>
                <a:lstStyle/>
                <a:p>
                  <a:pPr eaLnBrk="1" hangingPunct="1"/>
                  <a:endParaRPr lang="en-US" sz="2200" b="1">
                    <a:solidFill>
                      <a:schemeClr val="accent1"/>
                    </a:solidFill>
                    <a:cs typeface="Arial" pitchFamily="34" charset="0"/>
                  </a:endParaRPr>
                </a:p>
              </p:txBody>
            </p:sp>
            <p:sp>
              <p:nvSpPr>
                <p:cNvPr id="46" name="Folded Corner 45"/>
                <p:cNvSpPr/>
                <p:nvPr/>
              </p:nvSpPr>
              <p:spPr bwMode="auto">
                <a:xfrm flipH="1" flipV="1">
                  <a:off x="869685" y="1734876"/>
                  <a:ext cx="914400" cy="829457"/>
                </a:xfrm>
                <a:prstGeom prst="foldedCorner">
                  <a:avLst/>
                </a:prstGeom>
                <a:gradFill flip="none" rotWithShape="1">
                  <a:gsLst>
                    <a:gs pos="42000">
                      <a:schemeClr val="bg1">
                        <a:lumMod val="85000"/>
                        <a:alpha val="33000"/>
                      </a:schemeClr>
                    </a:gs>
                    <a:gs pos="100000">
                      <a:schemeClr val="bg1"/>
                    </a:gs>
                  </a:gsLst>
                  <a:lin ang="2700000" scaled="0"/>
                  <a:tileRect/>
                </a:gradFill>
                <a:ln w="9525" cap="flat" cmpd="sng" algn="ctr">
                  <a:solidFill>
                    <a:schemeClr val="tx1"/>
                  </a:solidFill>
                  <a:prstDash val="solid"/>
                  <a:round/>
                  <a:headEnd type="none" w="med" len="med"/>
                  <a:tailEnd type="none" w="med" len="med"/>
                </a:ln>
                <a:effectLst/>
              </p:spPr>
              <p:txBody>
                <a:bodyPr lIns="0" rIns="0" anchor="b"/>
                <a:lstStyle/>
                <a:p>
                  <a:pPr eaLnBrk="1" hangingPunct="1">
                    <a:defRPr/>
                  </a:pPr>
                  <a:endParaRPr lang="en-US" sz="2200" b="1" dirty="0">
                    <a:solidFill>
                      <a:schemeClr val="accent1"/>
                    </a:solidFill>
                    <a:ea typeface="+mn-ea"/>
                    <a:cs typeface="Arial" pitchFamily="34" charset="0"/>
                  </a:endParaRPr>
                </a:p>
              </p:txBody>
            </p:sp>
          </p:grpSp>
          <p:sp>
            <p:nvSpPr>
              <p:cNvPr id="44" name="TextBox 40"/>
              <p:cNvSpPr txBox="1">
                <a:spLocks noChangeArrowheads="1"/>
              </p:cNvSpPr>
              <p:nvPr/>
            </p:nvSpPr>
            <p:spPr bwMode="auto">
              <a:xfrm>
                <a:off x="798022" y="1812702"/>
                <a:ext cx="914400" cy="15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400">
                    <a:solidFill>
                      <a:schemeClr val="tx1"/>
                    </a:solidFill>
                    <a:latin typeface="Arial" pitchFamily="34" charset="0"/>
                    <a:ea typeface="MS PGothic" pitchFamily="34" charset="-128"/>
                  </a:defRPr>
                </a:lvl1pPr>
                <a:lvl2pPr marL="742950" indent="-285750" algn="l">
                  <a:defRPr sz="2400">
                    <a:solidFill>
                      <a:schemeClr val="tx1"/>
                    </a:solidFill>
                    <a:latin typeface="Arial" pitchFamily="34" charset="0"/>
                    <a:ea typeface="MS PGothic" pitchFamily="34" charset="-128"/>
                  </a:defRPr>
                </a:lvl2pPr>
                <a:lvl3pPr marL="1143000" indent="-228600" algn="l">
                  <a:defRPr sz="2400">
                    <a:solidFill>
                      <a:schemeClr val="tx1"/>
                    </a:solidFill>
                    <a:latin typeface="Arial" pitchFamily="34" charset="0"/>
                    <a:ea typeface="MS PGothic" pitchFamily="34" charset="-128"/>
                  </a:defRPr>
                </a:lvl3pPr>
                <a:lvl4pPr marL="1600200" indent="-228600" algn="l">
                  <a:defRPr sz="2400">
                    <a:solidFill>
                      <a:schemeClr val="tx1"/>
                    </a:solidFill>
                    <a:latin typeface="Arial" pitchFamily="34" charset="0"/>
                    <a:ea typeface="MS PGothic" pitchFamily="34" charset="-128"/>
                  </a:defRPr>
                </a:lvl4pPr>
                <a:lvl5pPr marL="2057400" indent="-228600" algn="l">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r>
                  <a:rPr lang="en-US" sz="900">
                    <a:cs typeface="Arial" pitchFamily="34" charset="0"/>
                  </a:rPr>
                  <a:t>Engineering</a:t>
                </a:r>
              </a:p>
            </p:txBody>
          </p:sp>
        </p:grpSp>
      </p:grpSp>
      <p:grpSp>
        <p:nvGrpSpPr>
          <p:cNvPr id="47" name="Group 46"/>
          <p:cNvGrpSpPr/>
          <p:nvPr/>
        </p:nvGrpSpPr>
        <p:grpSpPr>
          <a:xfrm>
            <a:off x="6144165" y="4833885"/>
            <a:ext cx="1906072" cy="1345191"/>
            <a:chOff x="2397243" y="5345487"/>
            <a:chExt cx="1906072" cy="1345191"/>
          </a:xfrm>
        </p:grpSpPr>
        <p:pic>
          <p:nvPicPr>
            <p:cNvPr id="48" name="Picture 3"/>
            <p:cNvPicPr>
              <a:picLocks noChangeAspect="1" noChangeArrowheads="1"/>
            </p:cNvPicPr>
            <p:nvPr/>
          </p:nvPicPr>
          <p:blipFill>
            <a:blip r:embed="rId9"/>
            <a:srcRect/>
            <a:stretch>
              <a:fillRect/>
            </a:stretch>
          </p:blipFill>
          <p:spPr bwMode="auto">
            <a:xfrm>
              <a:off x="2397243" y="5345487"/>
              <a:ext cx="1906072" cy="1345191"/>
            </a:xfrm>
            <a:prstGeom prst="rect">
              <a:avLst/>
            </a:prstGeom>
            <a:noFill/>
            <a:ln w="9525">
              <a:solidFill>
                <a:schemeClr val="tx2"/>
              </a:solidFill>
              <a:miter lim="800000"/>
              <a:headEnd/>
              <a:tailEnd/>
            </a:ln>
            <a:effectLst>
              <a:outerShdw blurRad="50800" dist="50800" dir="5400000" algn="ctr" rotWithShape="0">
                <a:schemeClr val="tx2">
                  <a:lumMod val="75000"/>
                  <a:alpha val="44000"/>
                </a:schemeClr>
              </a:outerShdw>
            </a:effectLst>
            <a:extLst/>
          </p:spPr>
        </p:pic>
        <p:sp>
          <p:nvSpPr>
            <p:cNvPr id="49" name="Rounded Rectangle 48"/>
            <p:cNvSpPr/>
            <p:nvPr/>
          </p:nvSpPr>
          <p:spPr bwMode="auto">
            <a:xfrm>
              <a:off x="2577875" y="5662184"/>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CAFM/CMMS</a:t>
              </a:r>
            </a:p>
          </p:txBody>
        </p:sp>
      </p:grpSp>
      <p:grpSp>
        <p:nvGrpSpPr>
          <p:cNvPr id="50" name="Group 49"/>
          <p:cNvGrpSpPr/>
          <p:nvPr/>
        </p:nvGrpSpPr>
        <p:grpSpPr>
          <a:xfrm>
            <a:off x="4436031" y="4845125"/>
            <a:ext cx="1594318" cy="1433394"/>
            <a:chOff x="4516486" y="5345487"/>
            <a:chExt cx="1594318" cy="1433394"/>
          </a:xfrm>
        </p:grpSpPr>
        <p:pic>
          <p:nvPicPr>
            <p:cNvPr id="5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6486" y="5345487"/>
              <a:ext cx="1594318" cy="143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ounded Rectangle 51"/>
            <p:cNvSpPr/>
            <p:nvPr/>
          </p:nvSpPr>
          <p:spPr bwMode="auto">
            <a:xfrm>
              <a:off x="4541241" y="5662184"/>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dirty="0">
                  <a:solidFill>
                    <a:schemeClr val="bg1"/>
                  </a:solidFill>
                  <a:cs typeface="Arial" pitchFamily="34" charset="0"/>
                </a:rPr>
                <a:t>IWMS</a:t>
              </a:r>
              <a:endParaRPr lang="en-US" sz="1200" b="1" dirty="0">
                <a:solidFill>
                  <a:schemeClr val="bg1"/>
                </a:solidFill>
                <a:ea typeface="+mn-ea"/>
                <a:cs typeface="Arial" pitchFamily="34" charset="0"/>
              </a:endParaRPr>
            </a:p>
          </p:txBody>
        </p:sp>
      </p:grpSp>
      <p:sp>
        <p:nvSpPr>
          <p:cNvPr id="53" name="Rounded Rectangle 52"/>
          <p:cNvSpPr/>
          <p:nvPr/>
        </p:nvSpPr>
        <p:spPr bwMode="auto">
          <a:xfrm>
            <a:off x="4608944" y="2282303"/>
            <a:ext cx="1396650"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FAB Models</a:t>
            </a:r>
          </a:p>
        </p:txBody>
      </p:sp>
      <p:sp>
        <p:nvSpPr>
          <p:cNvPr id="54" name="Rounded Rectangle 53"/>
          <p:cNvSpPr/>
          <p:nvPr/>
        </p:nvSpPr>
        <p:spPr bwMode="auto">
          <a:xfrm rot="5400000">
            <a:off x="6470586" y="3616950"/>
            <a:ext cx="4817548" cy="343429"/>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Product Catalog</a:t>
            </a:r>
          </a:p>
        </p:txBody>
      </p:sp>
      <p:sp>
        <p:nvSpPr>
          <p:cNvPr id="55" name="Rounded Rectangle 54"/>
          <p:cNvSpPr/>
          <p:nvPr/>
        </p:nvSpPr>
        <p:spPr bwMode="auto">
          <a:xfrm>
            <a:off x="2576466" y="144591"/>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Design Model</a:t>
            </a:r>
          </a:p>
        </p:txBody>
      </p:sp>
      <p:sp>
        <p:nvSpPr>
          <p:cNvPr id="56" name="Rounded Rectangle 55"/>
          <p:cNvSpPr/>
          <p:nvPr/>
        </p:nvSpPr>
        <p:spPr bwMode="auto">
          <a:xfrm>
            <a:off x="3663627" y="1161197"/>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Bid Model</a:t>
            </a:r>
          </a:p>
        </p:txBody>
      </p:sp>
      <p:sp>
        <p:nvSpPr>
          <p:cNvPr id="57" name="Flowchart: Stored Data 169"/>
          <p:cNvSpPr>
            <a:spLocks noChangeArrowheads="1"/>
          </p:cNvSpPr>
          <p:nvPr/>
        </p:nvSpPr>
        <p:spPr bwMode="auto">
          <a:xfrm rot="5400000" flipH="1">
            <a:off x="-225501" y="283233"/>
            <a:ext cx="1080750" cy="409575"/>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algn="ctr" eaLnBrk="1" hangingPunct="1"/>
            <a:r>
              <a:rPr lang="en-US" sz="1200">
                <a:solidFill>
                  <a:schemeClr val="bg1"/>
                </a:solidFill>
                <a:cs typeface="Arial" pitchFamily="34" charset="0"/>
              </a:rPr>
              <a:t>Design</a:t>
            </a:r>
          </a:p>
        </p:txBody>
      </p:sp>
      <p:sp>
        <p:nvSpPr>
          <p:cNvPr id="58" name="Flowchart: Stored Data 170"/>
          <p:cNvSpPr>
            <a:spLocks noChangeArrowheads="1"/>
          </p:cNvSpPr>
          <p:nvPr/>
        </p:nvSpPr>
        <p:spPr bwMode="auto">
          <a:xfrm rot="5400000" flipH="1">
            <a:off x="-300152" y="1376570"/>
            <a:ext cx="1216873" cy="409575"/>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rIns="0" anchor="ctr"/>
          <a:lstStyle/>
          <a:p>
            <a:pPr algn="ctr" eaLnBrk="1" hangingPunct="1"/>
            <a:r>
              <a:rPr lang="en-US" sz="1200" dirty="0">
                <a:solidFill>
                  <a:schemeClr val="bg1"/>
                </a:solidFill>
                <a:cs typeface="Arial" pitchFamily="34" charset="0"/>
              </a:rPr>
              <a:t>Specification</a:t>
            </a:r>
          </a:p>
        </p:txBody>
      </p:sp>
      <p:sp>
        <p:nvSpPr>
          <p:cNvPr id="59" name="Flowchart: Stored Data 172"/>
          <p:cNvSpPr>
            <a:spLocks noChangeArrowheads="1"/>
          </p:cNvSpPr>
          <p:nvPr/>
        </p:nvSpPr>
        <p:spPr bwMode="auto">
          <a:xfrm rot="5400000" flipH="1">
            <a:off x="-365673" y="5227760"/>
            <a:ext cx="1352550" cy="409575"/>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algn="ctr" eaLnBrk="1" hangingPunct="1"/>
            <a:r>
              <a:rPr lang="en-US" sz="1200" dirty="0">
                <a:solidFill>
                  <a:schemeClr val="bg1"/>
                </a:solidFill>
                <a:cs typeface="Arial" pitchFamily="34" charset="0"/>
              </a:rPr>
              <a:t>Retrofit</a:t>
            </a:r>
          </a:p>
        </p:txBody>
      </p:sp>
      <p:grpSp>
        <p:nvGrpSpPr>
          <p:cNvPr id="60" name="Group 59"/>
          <p:cNvGrpSpPr/>
          <p:nvPr/>
        </p:nvGrpSpPr>
        <p:grpSpPr>
          <a:xfrm>
            <a:off x="625119" y="3238819"/>
            <a:ext cx="409572" cy="2873650"/>
            <a:chOff x="836486" y="3732097"/>
            <a:chExt cx="409572" cy="2873650"/>
          </a:xfrm>
        </p:grpSpPr>
        <p:sp>
          <p:nvSpPr>
            <p:cNvPr id="61" name="Flowchart: Stored Data 174"/>
            <p:cNvSpPr>
              <a:spLocks noChangeArrowheads="1"/>
            </p:cNvSpPr>
            <p:nvPr/>
          </p:nvSpPr>
          <p:spPr bwMode="auto">
            <a:xfrm rot="5400000" flipH="1">
              <a:off x="365268" y="5724958"/>
              <a:ext cx="1352007"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endParaRPr lang="en-US" sz="1200">
                <a:solidFill>
                  <a:schemeClr val="bg1"/>
                </a:solidFill>
                <a:cs typeface="Arial" pitchFamily="34" charset="0"/>
              </a:endParaRPr>
            </a:p>
          </p:txBody>
        </p:sp>
        <p:sp>
          <p:nvSpPr>
            <p:cNvPr id="62" name="Flowchart: Stored Data 175"/>
            <p:cNvSpPr>
              <a:spLocks noChangeArrowheads="1"/>
            </p:cNvSpPr>
            <p:nvPr/>
          </p:nvSpPr>
          <p:spPr bwMode="auto">
            <a:xfrm rot="5400000" flipH="1">
              <a:off x="365268" y="4203315"/>
              <a:ext cx="1352007"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endParaRPr lang="en-US" sz="1200">
                <a:solidFill>
                  <a:schemeClr val="bg1"/>
                </a:solidFill>
                <a:cs typeface="Arial" pitchFamily="34" charset="0"/>
              </a:endParaRPr>
            </a:p>
          </p:txBody>
        </p:sp>
        <p:sp>
          <p:nvSpPr>
            <p:cNvPr id="63" name="Flowchart: Stored Data 176"/>
            <p:cNvSpPr>
              <a:spLocks noChangeArrowheads="1"/>
            </p:cNvSpPr>
            <p:nvPr/>
          </p:nvSpPr>
          <p:spPr bwMode="auto">
            <a:xfrm rot="5400000" flipH="1">
              <a:off x="177492" y="5243178"/>
              <a:ext cx="1727559"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r>
                <a:rPr lang="en-US" sz="1200">
                  <a:solidFill>
                    <a:schemeClr val="bg1"/>
                  </a:solidFill>
                  <a:cs typeface="Arial" pitchFamily="34" charset="0"/>
                </a:rPr>
                <a:t>Operations</a:t>
              </a:r>
            </a:p>
          </p:txBody>
        </p:sp>
      </p:grpSp>
      <p:grpSp>
        <p:nvGrpSpPr>
          <p:cNvPr id="64" name="Group 63"/>
          <p:cNvGrpSpPr/>
          <p:nvPr/>
        </p:nvGrpSpPr>
        <p:grpSpPr>
          <a:xfrm>
            <a:off x="94837" y="2054578"/>
            <a:ext cx="420553" cy="2781457"/>
            <a:chOff x="829498" y="3433967"/>
            <a:chExt cx="420553" cy="2781457"/>
          </a:xfrm>
        </p:grpSpPr>
        <p:sp>
          <p:nvSpPr>
            <p:cNvPr id="65" name="Flowchart: Stored Data 174"/>
            <p:cNvSpPr>
              <a:spLocks noChangeArrowheads="1"/>
            </p:cNvSpPr>
            <p:nvPr/>
          </p:nvSpPr>
          <p:spPr bwMode="auto">
            <a:xfrm rot="5400000" flipH="1">
              <a:off x="369261" y="5320313"/>
              <a:ext cx="1352007"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endParaRPr lang="en-US" sz="1200">
                <a:solidFill>
                  <a:schemeClr val="bg1"/>
                </a:solidFill>
                <a:cs typeface="Arial" pitchFamily="34" charset="0"/>
              </a:endParaRPr>
            </a:p>
          </p:txBody>
        </p:sp>
        <p:sp>
          <p:nvSpPr>
            <p:cNvPr id="66" name="Flowchart: Stored Data 175"/>
            <p:cNvSpPr>
              <a:spLocks noChangeArrowheads="1"/>
            </p:cNvSpPr>
            <p:nvPr/>
          </p:nvSpPr>
          <p:spPr bwMode="auto">
            <a:xfrm rot="5400000" flipH="1">
              <a:off x="369261" y="3905185"/>
              <a:ext cx="1352007"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endParaRPr lang="en-US" sz="1200">
                <a:solidFill>
                  <a:schemeClr val="bg1"/>
                </a:solidFill>
                <a:cs typeface="Arial" pitchFamily="34" charset="0"/>
              </a:endParaRPr>
            </a:p>
          </p:txBody>
        </p:sp>
        <p:sp>
          <p:nvSpPr>
            <p:cNvPr id="67" name="Flowchart: Stored Data 176"/>
            <p:cNvSpPr>
              <a:spLocks noChangeArrowheads="1"/>
            </p:cNvSpPr>
            <p:nvPr/>
          </p:nvSpPr>
          <p:spPr bwMode="auto">
            <a:xfrm rot="5400000" flipH="1">
              <a:off x="170504" y="5146859"/>
              <a:ext cx="1727559" cy="409572"/>
            </a:xfrm>
            <a:prstGeom prst="flowChartOnlineStorage">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lIns="0" rIns="0" anchor="ctr"/>
            <a:lstStyle/>
            <a:p>
              <a:pPr eaLnBrk="1" hangingPunct="1"/>
              <a:r>
                <a:rPr lang="en-US" sz="1200" dirty="0">
                  <a:solidFill>
                    <a:schemeClr val="bg1"/>
                  </a:solidFill>
                  <a:cs typeface="Arial" pitchFamily="34" charset="0"/>
                </a:rPr>
                <a:t>Construction</a:t>
              </a:r>
            </a:p>
          </p:txBody>
        </p:sp>
      </p:grpSp>
      <p:grpSp>
        <p:nvGrpSpPr>
          <p:cNvPr id="68" name="Group 67"/>
          <p:cNvGrpSpPr/>
          <p:nvPr/>
        </p:nvGrpSpPr>
        <p:grpSpPr>
          <a:xfrm>
            <a:off x="4818474" y="3411281"/>
            <a:ext cx="1325691" cy="830846"/>
            <a:chOff x="6762718" y="2605649"/>
            <a:chExt cx="1325691" cy="932515"/>
          </a:xfrm>
        </p:grpSpPr>
        <p:pic>
          <p:nvPicPr>
            <p:cNvPr id="69" name="Picture 3"/>
            <p:cNvPicPr>
              <a:picLocks noChangeAspect="1" noChangeArrowheads="1"/>
            </p:cNvPicPr>
            <p:nvPr/>
          </p:nvPicPr>
          <p:blipFill>
            <a:blip r:embed="rId11"/>
            <a:srcRect/>
            <a:stretch>
              <a:fillRect/>
            </a:stretch>
          </p:blipFill>
          <p:spPr bwMode="auto">
            <a:xfrm>
              <a:off x="6762718" y="2605649"/>
              <a:ext cx="1325691" cy="932515"/>
            </a:xfrm>
            <a:prstGeom prst="rect">
              <a:avLst/>
            </a:prstGeom>
            <a:noFill/>
            <a:ln w="9525">
              <a:noFill/>
              <a:miter lim="800000"/>
              <a:headEnd/>
              <a:tailEnd/>
            </a:ln>
          </p:spPr>
        </p:pic>
        <p:sp>
          <p:nvSpPr>
            <p:cNvPr id="70" name="Rounded Rectangle 69"/>
            <p:cNvSpPr/>
            <p:nvPr/>
          </p:nvSpPr>
          <p:spPr bwMode="auto">
            <a:xfrm>
              <a:off x="7038198" y="2862160"/>
              <a:ext cx="772405" cy="386351"/>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err="1">
                  <a:solidFill>
                    <a:schemeClr val="bg1"/>
                  </a:solidFill>
                  <a:ea typeface="+mn-ea"/>
                  <a:cs typeface="Arial" pitchFamily="34" charset="0"/>
                </a:rPr>
                <a:t>COBie</a:t>
              </a:r>
              <a:endParaRPr lang="en-US" sz="1200" b="1" dirty="0">
                <a:solidFill>
                  <a:schemeClr val="bg1"/>
                </a:solidFill>
                <a:ea typeface="+mn-ea"/>
                <a:cs typeface="Arial" pitchFamily="34" charset="0"/>
              </a:endParaRPr>
            </a:p>
          </p:txBody>
        </p:sp>
      </p:grpSp>
      <p:sp>
        <p:nvSpPr>
          <p:cNvPr id="71" name="Rounded Rectangle 70"/>
          <p:cNvSpPr/>
          <p:nvPr/>
        </p:nvSpPr>
        <p:spPr bwMode="auto">
          <a:xfrm rot="5400000">
            <a:off x="6215279" y="3791047"/>
            <a:ext cx="4448418" cy="364361"/>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Document Management</a:t>
            </a:r>
          </a:p>
        </p:txBody>
      </p:sp>
      <p:cxnSp>
        <p:nvCxnSpPr>
          <p:cNvPr id="72" name="Elbow Connector 71"/>
          <p:cNvCxnSpPr/>
          <p:nvPr/>
        </p:nvCxnSpPr>
        <p:spPr bwMode="auto">
          <a:xfrm>
            <a:off x="6157227" y="2789120"/>
            <a:ext cx="914400" cy="914400"/>
          </a:xfrm>
          <a:prstGeom prst="bentConnector3">
            <a:avLst/>
          </a:prstGeom>
          <a:solidFill>
            <a:schemeClr val="accent1"/>
          </a:solidFill>
          <a:ln w="9525" cap="flat" cmpd="sng" algn="ctr">
            <a:noFill/>
            <a:prstDash val="solid"/>
            <a:round/>
            <a:headEnd type="none" w="med" len="med"/>
            <a:tailEnd type="arrow"/>
          </a:ln>
          <a:effectLst/>
        </p:spPr>
      </p:cxnSp>
      <p:cxnSp>
        <p:nvCxnSpPr>
          <p:cNvPr id="73" name="Elbow Connector 72"/>
          <p:cNvCxnSpPr/>
          <p:nvPr/>
        </p:nvCxnSpPr>
        <p:spPr bwMode="auto">
          <a:xfrm>
            <a:off x="6038598" y="2901777"/>
            <a:ext cx="914400" cy="914400"/>
          </a:xfrm>
          <a:prstGeom prst="bentConnector3">
            <a:avLst/>
          </a:prstGeom>
          <a:solidFill>
            <a:schemeClr val="accent1"/>
          </a:solidFill>
          <a:ln w="9525" cap="flat" cmpd="sng" algn="ctr">
            <a:noFill/>
            <a:prstDash val="solid"/>
            <a:round/>
            <a:headEnd type="none" w="med" len="med"/>
            <a:tailEnd type="arrow"/>
          </a:ln>
          <a:effectLst/>
        </p:spPr>
      </p:cxnSp>
      <p:cxnSp>
        <p:nvCxnSpPr>
          <p:cNvPr id="74" name="Elbow Connector 73"/>
          <p:cNvCxnSpPr>
            <a:stCxn id="101" idx="2"/>
            <a:endCxn id="90" idx="0"/>
          </p:cNvCxnSpPr>
          <p:nvPr/>
        </p:nvCxnSpPr>
        <p:spPr bwMode="auto">
          <a:xfrm rot="5400000">
            <a:off x="4452324" y="3360114"/>
            <a:ext cx="376221" cy="2583128"/>
          </a:xfrm>
          <a:prstGeom prst="bentConnector3">
            <a:avLst>
              <a:gd name="adj1" fmla="val 50000"/>
            </a:avLst>
          </a:prstGeom>
          <a:solidFill>
            <a:schemeClr val="accent1"/>
          </a:solidFill>
          <a:ln w="25400" cap="flat" cmpd="sng" algn="ctr">
            <a:solidFill>
              <a:srgbClr val="000066"/>
            </a:solidFill>
            <a:prstDash val="solid"/>
            <a:round/>
            <a:headEnd type="none" w="med" len="med"/>
            <a:tailEnd type="arrow"/>
          </a:ln>
          <a:effectLst/>
        </p:spPr>
      </p:cxnSp>
      <p:cxnSp>
        <p:nvCxnSpPr>
          <p:cNvPr id="75" name="Elbow Connector 74"/>
          <p:cNvCxnSpPr>
            <a:stCxn id="69" idx="2"/>
          </p:cNvCxnSpPr>
          <p:nvPr/>
        </p:nvCxnSpPr>
        <p:spPr bwMode="auto">
          <a:xfrm>
            <a:off x="5481321" y="4242126"/>
            <a:ext cx="914400" cy="914400"/>
          </a:xfrm>
          <a:prstGeom prst="bentConnector3">
            <a:avLst/>
          </a:prstGeom>
          <a:solidFill>
            <a:schemeClr val="accent1"/>
          </a:solidFill>
          <a:ln w="9525" cap="flat" cmpd="sng" algn="ctr">
            <a:noFill/>
            <a:prstDash val="solid"/>
            <a:round/>
            <a:headEnd type="none" w="med" len="med"/>
            <a:tailEnd type="arrow"/>
          </a:ln>
          <a:effectLst/>
        </p:spPr>
      </p:cxnSp>
      <p:cxnSp>
        <p:nvCxnSpPr>
          <p:cNvPr id="76" name="Elbow Connector 75"/>
          <p:cNvCxnSpPr>
            <a:stCxn id="101" idx="2"/>
            <a:endCxn id="48" idx="0"/>
          </p:cNvCxnSpPr>
          <p:nvPr/>
        </p:nvCxnSpPr>
        <p:spPr bwMode="auto">
          <a:xfrm rot="16200000" flipH="1">
            <a:off x="6329441" y="4066124"/>
            <a:ext cx="370317" cy="1165203"/>
          </a:xfrm>
          <a:prstGeom prst="bentConnector3">
            <a:avLst>
              <a:gd name="adj1" fmla="val 50000"/>
            </a:avLst>
          </a:prstGeom>
          <a:solidFill>
            <a:schemeClr val="accent1"/>
          </a:solidFill>
          <a:ln w="25400" cap="flat" cmpd="sng" algn="ctr">
            <a:solidFill>
              <a:srgbClr val="000066"/>
            </a:solidFill>
            <a:prstDash val="solid"/>
            <a:round/>
            <a:headEnd type="none" w="med" len="med"/>
            <a:tailEnd type="arrow"/>
          </a:ln>
          <a:effectLst/>
        </p:spPr>
      </p:cxnSp>
      <p:cxnSp>
        <p:nvCxnSpPr>
          <p:cNvPr id="77" name="Elbow Connector 76"/>
          <p:cNvCxnSpPr>
            <a:stCxn id="101" idx="2"/>
            <a:endCxn id="51" idx="0"/>
          </p:cNvCxnSpPr>
          <p:nvPr/>
        </p:nvCxnSpPr>
        <p:spPr bwMode="auto">
          <a:xfrm rot="5400000">
            <a:off x="5391816" y="4304942"/>
            <a:ext cx="381557" cy="698808"/>
          </a:xfrm>
          <a:prstGeom prst="bentConnector3">
            <a:avLst>
              <a:gd name="adj1" fmla="val 50000"/>
            </a:avLst>
          </a:prstGeom>
          <a:solidFill>
            <a:schemeClr val="accent1"/>
          </a:solidFill>
          <a:ln w="25400" cap="flat" cmpd="sng" algn="ctr">
            <a:solidFill>
              <a:srgbClr val="000066"/>
            </a:solidFill>
            <a:prstDash val="solid"/>
            <a:round/>
            <a:headEnd type="none" w="med" len="med"/>
            <a:tailEnd type="arrow"/>
          </a:ln>
          <a:effectLst/>
        </p:spPr>
      </p:cxnSp>
      <p:cxnSp>
        <p:nvCxnSpPr>
          <p:cNvPr id="78" name="Straight Arrow Connector 77"/>
          <p:cNvCxnSpPr/>
          <p:nvPr/>
        </p:nvCxnSpPr>
        <p:spPr bwMode="auto">
          <a:xfrm flipH="1">
            <a:off x="6544778" y="4223208"/>
            <a:ext cx="1713843" cy="3941"/>
          </a:xfrm>
          <a:prstGeom prst="straightConnector1">
            <a:avLst/>
          </a:prstGeom>
          <a:solidFill>
            <a:schemeClr val="accent1"/>
          </a:solidFill>
          <a:ln w="25400" cap="flat" cmpd="sng" algn="ctr">
            <a:solidFill>
              <a:srgbClr val="000066"/>
            </a:solidFill>
            <a:prstDash val="solid"/>
            <a:round/>
            <a:headEnd type="none" w="med" len="med"/>
            <a:tailEnd type="arrow"/>
          </a:ln>
          <a:effectLst/>
        </p:spPr>
      </p:cxnSp>
      <p:pic>
        <p:nvPicPr>
          <p:cNvPr id="7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65196" y="1975566"/>
            <a:ext cx="1827970" cy="1278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 name="Rounded Rectangle 79"/>
          <p:cNvSpPr/>
          <p:nvPr/>
        </p:nvSpPr>
        <p:spPr bwMode="auto">
          <a:xfrm>
            <a:off x="2606777" y="2276791"/>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Unified Clash Detection Model</a:t>
            </a:r>
          </a:p>
        </p:txBody>
      </p:sp>
      <p:cxnSp>
        <p:nvCxnSpPr>
          <p:cNvPr id="81" name="Elbow Connector 80"/>
          <p:cNvCxnSpPr>
            <a:stCxn id="56" idx="1"/>
            <a:endCxn id="80" idx="0"/>
          </p:cNvCxnSpPr>
          <p:nvPr/>
        </p:nvCxnSpPr>
        <p:spPr bwMode="auto">
          <a:xfrm rot="10800000" flipV="1">
            <a:off x="3379181" y="1504625"/>
            <a:ext cx="284446" cy="772165"/>
          </a:xfrm>
          <a:prstGeom prst="bentConnector2">
            <a:avLst/>
          </a:prstGeom>
          <a:solidFill>
            <a:schemeClr val="accent1"/>
          </a:solidFill>
          <a:ln w="25400" cap="flat" cmpd="sng" algn="ctr">
            <a:solidFill>
              <a:srgbClr val="000066"/>
            </a:solidFill>
            <a:prstDash val="solid"/>
            <a:round/>
            <a:headEnd type="none" w="med" len="med"/>
            <a:tailEnd type="arrow"/>
          </a:ln>
          <a:effectLst/>
        </p:spPr>
      </p:cxnSp>
      <p:sp>
        <p:nvSpPr>
          <p:cNvPr id="82" name="Rounded Rectangle 81"/>
          <p:cNvSpPr/>
          <p:nvPr/>
        </p:nvSpPr>
        <p:spPr bwMode="auto">
          <a:xfrm>
            <a:off x="2606778" y="3704717"/>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Operations</a:t>
            </a:r>
          </a:p>
          <a:p>
            <a:pPr algn="ctr" eaLnBrk="1" hangingPunct="1">
              <a:defRPr/>
            </a:pPr>
            <a:r>
              <a:rPr lang="en-US" sz="1200" b="1" dirty="0">
                <a:solidFill>
                  <a:schemeClr val="bg1"/>
                </a:solidFill>
                <a:ea typeface="+mn-ea"/>
                <a:cs typeface="Arial" pitchFamily="34" charset="0"/>
              </a:rPr>
              <a:t> Model</a:t>
            </a:r>
          </a:p>
        </p:txBody>
      </p:sp>
      <p:cxnSp>
        <p:nvCxnSpPr>
          <p:cNvPr id="83" name="Elbow Connector 82"/>
          <p:cNvCxnSpPr>
            <a:stCxn id="55" idx="3"/>
            <a:endCxn id="56" idx="0"/>
          </p:cNvCxnSpPr>
          <p:nvPr/>
        </p:nvCxnSpPr>
        <p:spPr bwMode="auto">
          <a:xfrm>
            <a:off x="4121274" y="488020"/>
            <a:ext cx="314757" cy="673177"/>
          </a:xfrm>
          <a:prstGeom prst="bentConnector2">
            <a:avLst/>
          </a:prstGeom>
          <a:solidFill>
            <a:schemeClr val="accent1"/>
          </a:solidFill>
          <a:ln w="25400" cap="flat" cmpd="sng" algn="ctr">
            <a:solidFill>
              <a:srgbClr val="000066"/>
            </a:solidFill>
            <a:prstDash val="solid"/>
            <a:round/>
            <a:headEnd type="none" w="med" len="med"/>
            <a:tailEnd type="arrow"/>
          </a:ln>
          <a:effectLst/>
        </p:spPr>
      </p:cxnSp>
      <p:cxnSp>
        <p:nvCxnSpPr>
          <p:cNvPr id="84" name="Straight Arrow Connector 83"/>
          <p:cNvCxnSpPr/>
          <p:nvPr/>
        </p:nvCxnSpPr>
        <p:spPr bwMode="auto">
          <a:xfrm flipH="1">
            <a:off x="5176177" y="1511569"/>
            <a:ext cx="3556531" cy="0"/>
          </a:xfrm>
          <a:prstGeom prst="straightConnector1">
            <a:avLst/>
          </a:prstGeom>
          <a:solidFill>
            <a:schemeClr val="accent1"/>
          </a:solidFill>
          <a:ln w="25400" cap="flat" cmpd="sng" algn="ctr">
            <a:solidFill>
              <a:srgbClr val="000066"/>
            </a:solidFill>
            <a:prstDash val="solid"/>
            <a:round/>
            <a:headEnd type="none" w="med" len="med"/>
            <a:tailEnd type="arrow"/>
          </a:ln>
          <a:effectLst/>
        </p:spPr>
      </p:cxnSp>
      <p:pic>
        <p:nvPicPr>
          <p:cNvPr id="8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00013" y="1968037"/>
            <a:ext cx="1925342" cy="1278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6" name="Rounded Rectangle 85"/>
          <p:cNvSpPr/>
          <p:nvPr/>
        </p:nvSpPr>
        <p:spPr bwMode="auto">
          <a:xfrm>
            <a:off x="6495798" y="2271280"/>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Construction Management System</a:t>
            </a:r>
          </a:p>
        </p:txBody>
      </p:sp>
      <p:cxnSp>
        <p:nvCxnSpPr>
          <p:cNvPr id="88" name="Elbow Connector 87"/>
          <p:cNvCxnSpPr>
            <a:stCxn id="80" idx="2"/>
            <a:endCxn id="82" idx="0"/>
          </p:cNvCxnSpPr>
          <p:nvPr/>
        </p:nvCxnSpPr>
        <p:spPr bwMode="auto">
          <a:xfrm rot="16200000" flipH="1">
            <a:off x="3008647" y="3334181"/>
            <a:ext cx="741069" cy="1"/>
          </a:xfrm>
          <a:prstGeom prst="bentConnector3">
            <a:avLst>
              <a:gd name="adj1" fmla="val 50000"/>
            </a:avLst>
          </a:prstGeom>
          <a:solidFill>
            <a:schemeClr val="accent1"/>
          </a:solidFill>
          <a:ln w="25400" cap="flat" cmpd="sng" algn="ctr">
            <a:solidFill>
              <a:srgbClr val="000066"/>
            </a:solidFill>
            <a:prstDash val="solid"/>
            <a:round/>
            <a:headEnd type="none" w="med" len="med"/>
            <a:tailEnd type="arrow"/>
          </a:ln>
          <a:effectLst/>
        </p:spPr>
      </p:cxnSp>
      <p:grpSp>
        <p:nvGrpSpPr>
          <p:cNvPr id="89" name="Group 88"/>
          <p:cNvGrpSpPr/>
          <p:nvPr/>
        </p:nvGrpSpPr>
        <p:grpSpPr>
          <a:xfrm>
            <a:off x="2388793" y="4839789"/>
            <a:ext cx="1920154" cy="1414945"/>
            <a:chOff x="6111551" y="5351390"/>
            <a:chExt cx="1920154" cy="1414945"/>
          </a:xfrm>
        </p:grpSpPr>
        <p:pic>
          <p:nvPicPr>
            <p:cNvPr id="9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11551" y="5351390"/>
              <a:ext cx="1920154" cy="1414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1" name="Rounded Rectangle 90"/>
            <p:cNvSpPr/>
            <p:nvPr/>
          </p:nvSpPr>
          <p:spPr bwMode="auto">
            <a:xfrm>
              <a:off x="6299224" y="5662184"/>
              <a:ext cx="1544808" cy="686857"/>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Building Control Syste</a:t>
              </a:r>
              <a:r>
                <a:rPr lang="en-US" sz="1200" dirty="0">
                  <a:solidFill>
                    <a:schemeClr val="bg1"/>
                  </a:solidFill>
                  <a:cs typeface="Arial" pitchFamily="34" charset="0"/>
                </a:rPr>
                <a:t>m</a:t>
              </a:r>
              <a:endParaRPr lang="en-US" sz="1200" b="1" dirty="0">
                <a:solidFill>
                  <a:schemeClr val="bg1"/>
                </a:solidFill>
                <a:ea typeface="+mn-ea"/>
                <a:cs typeface="Arial" pitchFamily="34" charset="0"/>
              </a:endParaRPr>
            </a:p>
          </p:txBody>
        </p:sp>
      </p:grpSp>
      <p:sp>
        <p:nvSpPr>
          <p:cNvPr id="92" name="TextBox 91"/>
          <p:cNvSpPr txBox="1"/>
          <p:nvPr/>
        </p:nvSpPr>
        <p:spPr>
          <a:xfrm>
            <a:off x="5251758" y="530716"/>
            <a:ext cx="3127473" cy="954107"/>
          </a:xfrm>
          <a:prstGeom prst="rect">
            <a:avLst/>
          </a:prstGeom>
          <a:noFill/>
        </p:spPr>
        <p:txBody>
          <a:bodyPr wrap="square" rtlCol="0">
            <a:spAutoFit/>
          </a:bodyPr>
          <a:lstStyle/>
          <a:p>
            <a:r>
              <a:rPr lang="en-US" sz="1400" dirty="0"/>
              <a:t>The model should evolve from design concepts to operations without any data loss recapture or reentry.</a:t>
            </a:r>
          </a:p>
        </p:txBody>
      </p:sp>
      <p:pic>
        <p:nvPicPr>
          <p:cNvPr id="93" name="Picture 5"/>
          <p:cNvPicPr>
            <a:picLocks noChangeAspect="1" noChangeArrowheads="1"/>
          </p:cNvPicPr>
          <p:nvPr/>
        </p:nvPicPr>
        <p:blipFill>
          <a:blip r:embed="rId15"/>
          <a:srcRect l="18111" t="20296" r="8972" b="8759"/>
          <a:stretch>
            <a:fillRect/>
          </a:stretch>
        </p:blipFill>
        <p:spPr bwMode="auto">
          <a:xfrm>
            <a:off x="7060488" y="3367964"/>
            <a:ext cx="1067511" cy="816622"/>
          </a:xfrm>
          <a:prstGeom prst="rect">
            <a:avLst/>
          </a:prstGeom>
          <a:noFill/>
          <a:ln w="9525">
            <a:noFill/>
            <a:miter lim="800000"/>
            <a:headEnd/>
            <a:tailEnd/>
          </a:ln>
        </p:spPr>
      </p:pic>
      <p:sp>
        <p:nvSpPr>
          <p:cNvPr id="94" name="Rounded Rectangle 93"/>
          <p:cNvSpPr/>
          <p:nvPr/>
        </p:nvSpPr>
        <p:spPr bwMode="auto">
          <a:xfrm>
            <a:off x="7256502" y="3574964"/>
            <a:ext cx="675481" cy="427400"/>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a:solidFill>
                  <a:schemeClr val="bg1"/>
                </a:solidFill>
                <a:ea typeface="+mn-ea"/>
                <a:cs typeface="Arial" pitchFamily="34" charset="0"/>
              </a:rPr>
              <a:t>Field data</a:t>
            </a:r>
          </a:p>
        </p:txBody>
      </p:sp>
      <p:cxnSp>
        <p:nvCxnSpPr>
          <p:cNvPr id="95" name="Straight Arrow Connector 94"/>
          <p:cNvCxnSpPr>
            <a:stCxn id="94" idx="0"/>
          </p:cNvCxnSpPr>
          <p:nvPr/>
        </p:nvCxnSpPr>
        <p:spPr bwMode="auto">
          <a:xfrm flipV="1">
            <a:off x="7594243" y="2969160"/>
            <a:ext cx="0" cy="605804"/>
          </a:xfrm>
          <a:prstGeom prst="straightConnector1">
            <a:avLst/>
          </a:prstGeom>
          <a:solidFill>
            <a:schemeClr val="accent1"/>
          </a:solidFill>
          <a:ln w="25400" cap="flat" cmpd="sng" algn="ctr">
            <a:solidFill>
              <a:srgbClr val="000066"/>
            </a:solidFill>
            <a:prstDash val="solid"/>
            <a:round/>
            <a:headEnd type="none" w="med" len="med"/>
            <a:tailEnd type="arrow"/>
          </a:ln>
          <a:effectLst/>
        </p:spPr>
      </p:cxnSp>
      <p:cxnSp>
        <p:nvCxnSpPr>
          <p:cNvPr id="96" name="Straight Arrow Connector 95"/>
          <p:cNvCxnSpPr>
            <a:stCxn id="94" idx="2"/>
          </p:cNvCxnSpPr>
          <p:nvPr/>
        </p:nvCxnSpPr>
        <p:spPr bwMode="auto">
          <a:xfrm flipH="1">
            <a:off x="7594242" y="4002364"/>
            <a:ext cx="1" cy="819350"/>
          </a:xfrm>
          <a:prstGeom prst="straightConnector1">
            <a:avLst/>
          </a:prstGeom>
          <a:solidFill>
            <a:schemeClr val="accent1"/>
          </a:solidFill>
          <a:ln w="25400" cap="flat" cmpd="sng" algn="ctr">
            <a:solidFill>
              <a:srgbClr val="000066"/>
            </a:solidFill>
            <a:prstDash val="solid"/>
            <a:round/>
            <a:headEnd type="none" w="med" len="med"/>
            <a:tailEnd type="arrow"/>
          </a:ln>
          <a:effectLst/>
        </p:spPr>
      </p:cxnSp>
      <p:grpSp>
        <p:nvGrpSpPr>
          <p:cNvPr id="97" name="Group 96"/>
          <p:cNvGrpSpPr/>
          <p:nvPr/>
        </p:nvGrpSpPr>
        <p:grpSpPr>
          <a:xfrm>
            <a:off x="4993672" y="3532401"/>
            <a:ext cx="1325691" cy="830846"/>
            <a:chOff x="6762718" y="2605649"/>
            <a:chExt cx="1325691" cy="932515"/>
          </a:xfrm>
        </p:grpSpPr>
        <p:pic>
          <p:nvPicPr>
            <p:cNvPr id="98" name="Picture 3"/>
            <p:cNvPicPr>
              <a:picLocks noChangeAspect="1" noChangeArrowheads="1"/>
            </p:cNvPicPr>
            <p:nvPr/>
          </p:nvPicPr>
          <p:blipFill>
            <a:blip r:embed="rId11"/>
            <a:srcRect/>
            <a:stretch>
              <a:fillRect/>
            </a:stretch>
          </p:blipFill>
          <p:spPr bwMode="auto">
            <a:xfrm>
              <a:off x="6762718" y="2605649"/>
              <a:ext cx="1325691" cy="932515"/>
            </a:xfrm>
            <a:prstGeom prst="rect">
              <a:avLst/>
            </a:prstGeom>
            <a:noFill/>
            <a:ln w="9525">
              <a:noFill/>
              <a:miter lim="800000"/>
              <a:headEnd/>
              <a:tailEnd/>
            </a:ln>
          </p:spPr>
        </p:pic>
        <p:sp>
          <p:nvSpPr>
            <p:cNvPr id="99" name="Rounded Rectangle 69"/>
            <p:cNvSpPr/>
            <p:nvPr/>
          </p:nvSpPr>
          <p:spPr bwMode="auto">
            <a:xfrm>
              <a:off x="7038198" y="2862160"/>
              <a:ext cx="772405" cy="386351"/>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err="1">
                  <a:solidFill>
                    <a:schemeClr val="bg1"/>
                  </a:solidFill>
                  <a:ea typeface="+mn-ea"/>
                  <a:cs typeface="Arial" pitchFamily="34" charset="0"/>
                </a:rPr>
                <a:t>COBie</a:t>
              </a:r>
              <a:endParaRPr lang="en-US" sz="1200" b="1" dirty="0">
                <a:solidFill>
                  <a:schemeClr val="bg1"/>
                </a:solidFill>
                <a:ea typeface="+mn-ea"/>
                <a:cs typeface="Arial" pitchFamily="34" charset="0"/>
              </a:endParaRPr>
            </a:p>
          </p:txBody>
        </p:sp>
      </p:grpSp>
      <p:grpSp>
        <p:nvGrpSpPr>
          <p:cNvPr id="100" name="Group 99"/>
          <p:cNvGrpSpPr/>
          <p:nvPr/>
        </p:nvGrpSpPr>
        <p:grpSpPr>
          <a:xfrm>
            <a:off x="5269152" y="3632722"/>
            <a:ext cx="1325691" cy="830846"/>
            <a:chOff x="6762718" y="2605649"/>
            <a:chExt cx="1325691" cy="932515"/>
          </a:xfrm>
        </p:grpSpPr>
        <p:pic>
          <p:nvPicPr>
            <p:cNvPr id="101" name="Picture 3"/>
            <p:cNvPicPr>
              <a:picLocks noChangeAspect="1" noChangeArrowheads="1"/>
            </p:cNvPicPr>
            <p:nvPr/>
          </p:nvPicPr>
          <p:blipFill>
            <a:blip r:embed="rId11"/>
            <a:srcRect/>
            <a:stretch>
              <a:fillRect/>
            </a:stretch>
          </p:blipFill>
          <p:spPr bwMode="auto">
            <a:xfrm>
              <a:off x="6762718" y="2605649"/>
              <a:ext cx="1325691" cy="932515"/>
            </a:xfrm>
            <a:prstGeom prst="rect">
              <a:avLst/>
            </a:prstGeom>
            <a:noFill/>
            <a:ln w="9525">
              <a:noFill/>
              <a:miter lim="800000"/>
              <a:headEnd/>
              <a:tailEnd/>
            </a:ln>
          </p:spPr>
        </p:pic>
        <p:sp>
          <p:nvSpPr>
            <p:cNvPr id="102" name="Rounded Rectangle 69"/>
            <p:cNvSpPr/>
            <p:nvPr/>
          </p:nvSpPr>
          <p:spPr bwMode="auto">
            <a:xfrm>
              <a:off x="7038198" y="2862160"/>
              <a:ext cx="772405" cy="386351"/>
            </a:xfrm>
            <a:prstGeom prst="roundRect">
              <a:avLst/>
            </a:prstGeom>
            <a:solidFill>
              <a:schemeClr val="accent1">
                <a:alpha val="21000"/>
              </a:schemeClr>
            </a:solidFill>
            <a:ln w="9525" cap="flat" cmpd="sng" algn="ctr">
              <a:noFill/>
              <a:prstDash val="solid"/>
              <a:round/>
              <a:headEnd type="none" w="med" len="med"/>
              <a:tailEnd type="none" w="med" len="med"/>
            </a:ln>
            <a:effectLst>
              <a:glow>
                <a:schemeClr val="accent1">
                  <a:lumMod val="40000"/>
                  <a:lumOff val="60000"/>
                  <a:alpha val="57000"/>
                </a:schemeClr>
              </a:glow>
              <a:outerShdw blurRad="50800" dist="50800" dir="5400000" algn="ctr" rotWithShape="0">
                <a:schemeClr val="tx2">
                  <a:lumMod val="75000"/>
                  <a:alpha val="83000"/>
                </a:schemeClr>
              </a:outerShdw>
              <a:reflection endPos="0" dist="50800" dir="5400000" sy="-100000" algn="bl" rotWithShape="0"/>
            </a:effectLst>
            <a:scene3d>
              <a:camera prst="orthographicFront"/>
              <a:lightRig rig="threePt" dir="t"/>
            </a:scene3d>
            <a:sp3d>
              <a:bevelT w="25400" h="107950"/>
            </a:sp3d>
          </p:spPr>
          <p:txBody>
            <a:bodyPr lIns="0" rIns="0" anchor="ctr"/>
            <a:lstStyle/>
            <a:p>
              <a:pPr algn="ctr" eaLnBrk="1" hangingPunct="1">
                <a:defRPr/>
              </a:pPr>
              <a:r>
                <a:rPr lang="en-US" sz="1200" b="1" dirty="0" err="1">
                  <a:solidFill>
                    <a:schemeClr val="bg1"/>
                  </a:solidFill>
                  <a:ea typeface="+mn-ea"/>
                  <a:cs typeface="Arial" pitchFamily="34" charset="0"/>
                </a:rPr>
                <a:t>COBie</a:t>
              </a:r>
              <a:endParaRPr lang="en-US" sz="1200" b="1" dirty="0">
                <a:solidFill>
                  <a:schemeClr val="bg1"/>
                </a:solidFill>
                <a:ea typeface="+mn-ea"/>
                <a:cs typeface="Arial" pitchFamily="34" charset="0"/>
              </a:endParaRPr>
            </a:p>
          </p:txBody>
        </p:sp>
      </p:grpSp>
      <p:cxnSp>
        <p:nvCxnSpPr>
          <p:cNvPr id="87" name="Elbow Connector 86"/>
          <p:cNvCxnSpPr>
            <a:stCxn id="86" idx="2"/>
            <a:endCxn id="98" idx="0"/>
          </p:cNvCxnSpPr>
          <p:nvPr/>
        </p:nvCxnSpPr>
        <p:spPr bwMode="auto">
          <a:xfrm rot="5400000">
            <a:off x="6175228" y="2439427"/>
            <a:ext cx="574264" cy="1611684"/>
          </a:xfrm>
          <a:prstGeom prst="bentConnector3">
            <a:avLst>
              <a:gd name="adj1" fmla="val 50000"/>
            </a:avLst>
          </a:prstGeom>
          <a:solidFill>
            <a:schemeClr val="accent1"/>
          </a:solidFill>
          <a:ln w="25400" cap="flat" cmpd="sng" algn="ctr">
            <a:solidFill>
              <a:srgbClr val="000066"/>
            </a:solidFill>
            <a:prstDash val="solid"/>
            <a:round/>
            <a:headEnd type="none" w="med" len="med"/>
            <a:tailEnd type="arrow"/>
          </a:ln>
          <a:effectLst/>
        </p:spPr>
      </p:cxnSp>
    </p:spTree>
    <p:extLst>
      <p:ext uri="{BB962C8B-B14F-4D97-AF65-F5344CB8AC3E}">
        <p14:creationId xmlns:p14="http://schemas.microsoft.com/office/powerpoint/2010/main" val="357364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9635" y="881222"/>
            <a:ext cx="6969503" cy="5542152"/>
            <a:chOff x="9635" y="881222"/>
            <a:chExt cx="6969503" cy="5542152"/>
          </a:xfrm>
        </p:grpSpPr>
        <p:sp>
          <p:nvSpPr>
            <p:cNvPr id="17" name="TextBox 16"/>
            <p:cNvSpPr txBox="1"/>
            <p:nvPr/>
          </p:nvSpPr>
          <p:spPr>
            <a:xfrm>
              <a:off x="9635" y="881222"/>
              <a:ext cx="3177529" cy="338554"/>
            </a:xfrm>
            <a:prstGeom prst="rect">
              <a:avLst/>
            </a:prstGeom>
            <a:noFill/>
          </p:spPr>
          <p:txBody>
            <a:bodyPr wrap="square" lIns="0" rIns="0" rtlCol="0">
              <a:spAutoFit/>
            </a:bodyPr>
            <a:lstStyle/>
            <a:p>
              <a:pPr marL="176213" indent="-176213">
                <a:buClr>
                  <a:schemeClr val="tx2"/>
                </a:buClr>
                <a:buFont typeface="Wingdings" panose="05000000000000000000" pitchFamily="2" charset="2"/>
                <a:buChar char="§"/>
              </a:pPr>
              <a:r>
                <a:rPr lang="en-US" sz="1600" b="0" kern="0" dirty="0">
                  <a:solidFill>
                    <a:schemeClr val="tx1"/>
                  </a:solidFill>
                </a:rPr>
                <a:t>An Actress?</a:t>
              </a:r>
              <a:endParaRPr lang="en-US" sz="1600" b="0" dirty="0">
                <a:solidFill>
                  <a:schemeClr val="tx1"/>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8" y="1219776"/>
              <a:ext cx="6938130" cy="5203598"/>
            </a:xfrm>
            <a:prstGeom prst="rect">
              <a:avLst/>
            </a:prstGeom>
          </p:spPr>
        </p:pic>
      </p:grpSp>
      <p:grpSp>
        <p:nvGrpSpPr>
          <p:cNvPr id="15" name="Group 14"/>
          <p:cNvGrpSpPr/>
          <p:nvPr/>
        </p:nvGrpSpPr>
        <p:grpSpPr>
          <a:xfrm>
            <a:off x="-41008" y="381588"/>
            <a:ext cx="9185008" cy="6271224"/>
            <a:chOff x="0" y="381588"/>
            <a:chExt cx="9185008" cy="6271224"/>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588"/>
              <a:ext cx="9121184" cy="615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41008" y="496800"/>
              <a:ext cx="9144000" cy="6156012"/>
            </a:xfrm>
            <a:prstGeom prst="rect">
              <a:avLst/>
            </a:prstGeom>
            <a:solidFill>
              <a:schemeClr val="bg1">
                <a:alpha val="69000"/>
              </a:schemeClr>
            </a:solidFill>
            <a:ln w="9525" cap="flat" cmpd="sng" algn="ctr">
              <a:noFill/>
              <a:prstDash val="solid"/>
              <a:roun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1" i="0" u="none" strike="noStrike" cap="none" normalizeH="0" baseline="0" dirty="0">
                <a:ln>
                  <a:noFill/>
                </a:ln>
                <a:solidFill>
                  <a:schemeClr val="accent1"/>
                </a:solidFill>
                <a:effectLst/>
                <a:latin typeface="Arial" pitchFamily="34" charset="0"/>
                <a:cs typeface="Arial" pitchFamily="34" charset="0"/>
              </a:endParaRPr>
            </a:p>
          </p:txBody>
        </p:sp>
        <p:sp>
          <p:nvSpPr>
            <p:cNvPr id="14" name="TextBox 13"/>
            <p:cNvSpPr txBox="1"/>
            <p:nvPr/>
          </p:nvSpPr>
          <p:spPr>
            <a:xfrm>
              <a:off x="0" y="2823820"/>
              <a:ext cx="3177529" cy="338554"/>
            </a:xfrm>
            <a:prstGeom prst="rect">
              <a:avLst/>
            </a:prstGeom>
            <a:noFill/>
          </p:spPr>
          <p:txBody>
            <a:bodyPr wrap="square" lIns="0" rIns="0" rtlCol="0">
              <a:spAutoFit/>
            </a:bodyPr>
            <a:lstStyle/>
            <a:p>
              <a:pPr marL="176213" indent="-176213">
                <a:buClr>
                  <a:schemeClr val="tx2"/>
                </a:buClr>
                <a:buFont typeface="Wingdings" panose="05000000000000000000" pitchFamily="2" charset="2"/>
                <a:buChar char="§"/>
              </a:pPr>
              <a:r>
                <a:rPr lang="en-US" sz="1600" b="0" kern="0" dirty="0">
                  <a:solidFill>
                    <a:schemeClr val="tx1"/>
                  </a:solidFill>
                </a:rPr>
                <a:t>A Spreadsheet</a:t>
              </a:r>
              <a:endParaRPr lang="en-US" sz="1600" b="0" dirty="0">
                <a:solidFill>
                  <a:schemeClr val="tx1"/>
                </a:solidFill>
              </a:endParaRPr>
            </a:p>
          </p:txBody>
        </p:sp>
      </p:grpSp>
      <p:sp>
        <p:nvSpPr>
          <p:cNvPr id="2" name="Title 1"/>
          <p:cNvSpPr>
            <a:spLocks noGrp="1"/>
          </p:cNvSpPr>
          <p:nvPr>
            <p:ph type="title"/>
          </p:nvPr>
        </p:nvSpPr>
        <p:spPr>
          <a:xfrm>
            <a:off x="147782" y="19107"/>
            <a:ext cx="8250815" cy="477693"/>
          </a:xfrm>
        </p:spPr>
        <p:txBody>
          <a:bodyPr/>
          <a:lstStyle/>
          <a:p>
            <a:r>
              <a:rPr lang="en-US" sz="2400" dirty="0"/>
              <a:t>What is </a:t>
            </a:r>
            <a:r>
              <a:rPr lang="en-US" sz="2400" dirty="0" err="1"/>
              <a:t>COBie</a:t>
            </a:r>
            <a:r>
              <a:rPr lang="en-US" sz="2400" dirty="0"/>
              <a:t>?</a:t>
            </a:r>
          </a:p>
        </p:txBody>
      </p:sp>
      <p:sp>
        <p:nvSpPr>
          <p:cNvPr id="5" name="Slide Number Placeholder 4"/>
          <p:cNvSpPr>
            <a:spLocks noGrp="1"/>
          </p:cNvSpPr>
          <p:nvPr>
            <p:ph type="sldNum" sz="quarter" idx="12"/>
          </p:nvPr>
        </p:nvSpPr>
        <p:spPr/>
        <p:txBody>
          <a:bodyPr/>
          <a:lstStyle/>
          <a:p>
            <a:pPr>
              <a:defRPr/>
            </a:pPr>
            <a:fld id="{AE88AF47-1C1C-4E13-A71B-3A1CCA2AD600}" type="slidenum">
              <a:rPr lang="en-US" smtClean="0"/>
              <a:pPr>
                <a:defRPr/>
              </a:pPr>
              <a:t>7</a:t>
            </a:fld>
            <a:endParaRPr lang="en-US"/>
          </a:p>
        </p:txBody>
      </p:sp>
      <p:sp>
        <p:nvSpPr>
          <p:cNvPr id="8" name="Date Placeholder 7"/>
          <p:cNvSpPr>
            <a:spLocks noGrp="1"/>
          </p:cNvSpPr>
          <p:nvPr>
            <p:ph type="dt" sz="half" idx="10"/>
          </p:nvPr>
        </p:nvSpPr>
        <p:spPr/>
        <p:txBody>
          <a:bodyPr/>
          <a:lstStyle/>
          <a:p>
            <a:pPr>
              <a:defRPr/>
            </a:pPr>
            <a:fld id="{53EC739F-E4EC-4F1F-BD57-BF65A76ADDF6}" type="datetime1">
              <a:rPr lang="en-US" smtClean="0"/>
              <a:t>8/7/2017</a:t>
            </a:fld>
            <a:endParaRPr lang="en-US"/>
          </a:p>
        </p:txBody>
      </p:sp>
      <p:grpSp>
        <p:nvGrpSpPr>
          <p:cNvPr id="6" name="Group 5"/>
          <p:cNvGrpSpPr/>
          <p:nvPr/>
        </p:nvGrpSpPr>
        <p:grpSpPr>
          <a:xfrm>
            <a:off x="-19270" y="3251248"/>
            <a:ext cx="3196799" cy="1176243"/>
            <a:chOff x="0" y="1782618"/>
            <a:chExt cx="3196799" cy="1176243"/>
          </a:xfrm>
        </p:grpSpPr>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43272"/>
              <a:ext cx="3177527" cy="615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1782618"/>
              <a:ext cx="3196799" cy="584775"/>
            </a:xfrm>
            <a:prstGeom prst="rect">
              <a:avLst/>
            </a:prstGeom>
            <a:noFill/>
          </p:spPr>
          <p:txBody>
            <a:bodyPr wrap="square" lIns="0" rIns="0" rtlCol="0">
              <a:spAutoFit/>
            </a:bodyPr>
            <a:lstStyle/>
            <a:p>
              <a:pPr marL="176213" indent="-176213">
                <a:buClr>
                  <a:schemeClr val="tx2"/>
                </a:buClr>
                <a:buFont typeface="Wingdings" panose="05000000000000000000" pitchFamily="2" charset="2"/>
                <a:buChar char="§"/>
              </a:pPr>
              <a:r>
                <a:rPr lang="en-US" sz="1600" b="0" dirty="0">
                  <a:solidFill>
                    <a:schemeClr val="tx1"/>
                  </a:solidFill>
                </a:rPr>
                <a:t>An Open Standard managed by </a:t>
              </a:r>
              <a:r>
                <a:rPr lang="en-US" sz="1600" b="0" dirty="0" err="1">
                  <a:solidFill>
                    <a:schemeClr val="tx1"/>
                  </a:solidFill>
                </a:rPr>
                <a:t>BuildingSmart</a:t>
              </a:r>
              <a:r>
                <a:rPr lang="en-US" sz="1600" b="0" dirty="0">
                  <a:solidFill>
                    <a:schemeClr val="tx1"/>
                  </a:solidFill>
                </a:rPr>
                <a:t> </a:t>
              </a:r>
            </a:p>
          </p:txBody>
        </p:sp>
      </p:grpSp>
      <p:grpSp>
        <p:nvGrpSpPr>
          <p:cNvPr id="21" name="Group 20"/>
          <p:cNvGrpSpPr/>
          <p:nvPr/>
        </p:nvGrpSpPr>
        <p:grpSpPr>
          <a:xfrm>
            <a:off x="-19270" y="496800"/>
            <a:ext cx="9140454" cy="6196982"/>
            <a:chOff x="-19270" y="496800"/>
            <a:chExt cx="9140454" cy="6196982"/>
          </a:xfrm>
        </p:grpSpPr>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5028" y="496800"/>
              <a:ext cx="6316156" cy="6196982"/>
            </a:xfrm>
            <a:prstGeom prst="rect">
              <a:avLst/>
            </a:prstGeom>
          </p:spPr>
        </p:pic>
        <p:sp>
          <p:nvSpPr>
            <p:cNvPr id="16" name="TextBox 15"/>
            <p:cNvSpPr txBox="1"/>
            <p:nvPr/>
          </p:nvSpPr>
          <p:spPr>
            <a:xfrm>
              <a:off x="-19270" y="4531013"/>
              <a:ext cx="3177529" cy="338554"/>
            </a:xfrm>
            <a:prstGeom prst="rect">
              <a:avLst/>
            </a:prstGeom>
            <a:noFill/>
          </p:spPr>
          <p:txBody>
            <a:bodyPr wrap="square" lIns="0" rIns="0" rtlCol="0">
              <a:spAutoFit/>
            </a:bodyPr>
            <a:lstStyle/>
            <a:p>
              <a:pPr marL="176213" indent="-176213">
                <a:buClr>
                  <a:schemeClr val="tx2"/>
                </a:buClr>
                <a:buFont typeface="Wingdings" panose="05000000000000000000" pitchFamily="2" charset="2"/>
                <a:buChar char="§"/>
              </a:pPr>
              <a:r>
                <a:rPr lang="en-US" sz="1600" b="0" kern="0" dirty="0">
                  <a:solidFill>
                    <a:schemeClr val="tx1"/>
                  </a:solidFill>
                </a:rPr>
                <a:t>A Relational data model</a:t>
              </a:r>
              <a:endParaRPr lang="en-US" sz="1600" b="0" dirty="0">
                <a:solidFill>
                  <a:schemeClr val="tx1"/>
                </a:solidFill>
              </a:endParaRPr>
            </a:p>
          </p:txBody>
        </p:sp>
      </p:grpSp>
      <p:sp>
        <p:nvSpPr>
          <p:cNvPr id="19" name="TextBox 18"/>
          <p:cNvSpPr txBox="1"/>
          <p:nvPr/>
        </p:nvSpPr>
        <p:spPr>
          <a:xfrm>
            <a:off x="-2" y="4945127"/>
            <a:ext cx="3177529" cy="830997"/>
          </a:xfrm>
          <a:prstGeom prst="rect">
            <a:avLst/>
          </a:prstGeom>
          <a:noFill/>
        </p:spPr>
        <p:txBody>
          <a:bodyPr wrap="square" lIns="0" rIns="0" rtlCol="0">
            <a:spAutoFit/>
          </a:bodyPr>
          <a:lstStyle/>
          <a:p>
            <a:pPr marL="176213" indent="-176213">
              <a:buClr>
                <a:schemeClr val="tx2"/>
              </a:buClr>
              <a:buFont typeface="Wingdings" panose="05000000000000000000" pitchFamily="2" charset="2"/>
              <a:buChar char="§"/>
            </a:pPr>
            <a:r>
              <a:rPr lang="en-US" sz="1600" b="0" kern="0" dirty="0">
                <a:solidFill>
                  <a:schemeClr val="tx1"/>
                </a:solidFill>
              </a:rPr>
              <a:t>A Contract Specification that allows owners to specify what data is required at hand-over</a:t>
            </a:r>
          </a:p>
        </p:txBody>
      </p:sp>
      <p:sp>
        <p:nvSpPr>
          <p:cNvPr id="3" name="TextBox 2"/>
          <p:cNvSpPr txBox="1"/>
          <p:nvPr/>
        </p:nvSpPr>
        <p:spPr>
          <a:xfrm>
            <a:off x="147782" y="969818"/>
            <a:ext cx="2733963" cy="1323439"/>
          </a:xfrm>
          <a:prstGeom prst="rect">
            <a:avLst/>
          </a:prstGeom>
          <a:noFill/>
        </p:spPr>
        <p:txBody>
          <a:bodyPr wrap="square" rtlCol="0">
            <a:spAutoFit/>
          </a:bodyPr>
          <a:lstStyle/>
          <a:p>
            <a:r>
              <a:rPr lang="en-US" sz="1600" dirty="0"/>
              <a:t>C</a:t>
            </a:r>
            <a:r>
              <a:rPr lang="en-US" sz="1600" b="0" dirty="0">
                <a:solidFill>
                  <a:schemeClr val="accent6">
                    <a:lumMod val="25000"/>
                  </a:schemeClr>
                </a:solidFill>
              </a:rPr>
              <a:t>onstruction</a:t>
            </a:r>
            <a:r>
              <a:rPr lang="en-US" sz="1600" b="0" dirty="0"/>
              <a:t> </a:t>
            </a:r>
          </a:p>
          <a:p>
            <a:r>
              <a:rPr lang="en-US" sz="1600" dirty="0"/>
              <a:t>O</a:t>
            </a:r>
            <a:r>
              <a:rPr lang="en-US" sz="1600" b="0" dirty="0">
                <a:solidFill>
                  <a:schemeClr val="accent6">
                    <a:lumMod val="25000"/>
                  </a:schemeClr>
                </a:solidFill>
              </a:rPr>
              <a:t>perations </a:t>
            </a:r>
          </a:p>
          <a:p>
            <a:r>
              <a:rPr lang="en-US" sz="1600" dirty="0"/>
              <a:t>B</a:t>
            </a:r>
            <a:r>
              <a:rPr lang="en-US" sz="1600" b="0" dirty="0">
                <a:solidFill>
                  <a:schemeClr val="accent6">
                    <a:lumMod val="25000"/>
                  </a:schemeClr>
                </a:solidFill>
              </a:rPr>
              <a:t>uilding</a:t>
            </a:r>
            <a:r>
              <a:rPr lang="en-US" sz="1600" b="0" dirty="0"/>
              <a:t> </a:t>
            </a:r>
          </a:p>
          <a:p>
            <a:r>
              <a:rPr lang="en-US" sz="1600" dirty="0"/>
              <a:t>i</a:t>
            </a:r>
            <a:r>
              <a:rPr lang="en-US" sz="1600" b="0" dirty="0">
                <a:solidFill>
                  <a:schemeClr val="accent6">
                    <a:lumMod val="25000"/>
                  </a:schemeClr>
                </a:solidFill>
              </a:rPr>
              <a:t>nformation</a:t>
            </a:r>
            <a:r>
              <a:rPr lang="en-US" sz="1600" b="0" dirty="0"/>
              <a:t> </a:t>
            </a:r>
          </a:p>
          <a:p>
            <a:r>
              <a:rPr lang="en-US" sz="1600" i="1" dirty="0"/>
              <a:t>e</a:t>
            </a:r>
            <a:r>
              <a:rPr lang="en-US" sz="1600" b="0" dirty="0">
                <a:solidFill>
                  <a:schemeClr val="accent6">
                    <a:lumMod val="25000"/>
                  </a:schemeClr>
                </a:solidFill>
              </a:rPr>
              <a:t>xchange</a:t>
            </a:r>
            <a:r>
              <a:rPr lang="en-US" sz="1600" b="0" dirty="0"/>
              <a:t> </a:t>
            </a:r>
          </a:p>
        </p:txBody>
      </p:sp>
    </p:spTree>
    <p:extLst>
      <p:ext uri="{BB962C8B-B14F-4D97-AF65-F5344CB8AC3E}">
        <p14:creationId xmlns:p14="http://schemas.microsoft.com/office/powerpoint/2010/main" val="2080479066"/>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625"/>
            <a:ext cx="8061325" cy="422274"/>
          </a:xfrm>
        </p:spPr>
        <p:txBody>
          <a:bodyPr/>
          <a:lstStyle/>
          <a:p>
            <a:r>
              <a:rPr lang="en-US" sz="2400" dirty="0" err="1"/>
              <a:t>COBie</a:t>
            </a:r>
            <a:r>
              <a:rPr lang="en-US" sz="2400" dirty="0"/>
              <a:t> Structure</a:t>
            </a:r>
          </a:p>
        </p:txBody>
      </p:sp>
      <p:sp>
        <p:nvSpPr>
          <p:cNvPr id="3" name="Content Placeholder 2"/>
          <p:cNvSpPr>
            <a:spLocks noGrp="1"/>
          </p:cNvSpPr>
          <p:nvPr>
            <p:ph idx="1"/>
          </p:nvPr>
        </p:nvSpPr>
        <p:spPr>
          <a:xfrm>
            <a:off x="0" y="487817"/>
            <a:ext cx="8483097" cy="5545138"/>
          </a:xfrm>
        </p:spPr>
        <p:txBody>
          <a:bodyPr/>
          <a:lstStyle/>
          <a:p>
            <a:pPr>
              <a:lnSpc>
                <a:spcPct val="100000"/>
              </a:lnSpc>
              <a:spcBef>
                <a:spcPts val="0"/>
              </a:spcBef>
              <a:spcAft>
                <a:spcPts val="0"/>
              </a:spcAft>
            </a:pPr>
            <a:r>
              <a:rPr lang="en-US" sz="1800" b="1" dirty="0"/>
              <a:t>Facility</a:t>
            </a:r>
            <a:r>
              <a:rPr lang="en-US" sz="1800" dirty="0"/>
              <a:t>: </a:t>
            </a:r>
            <a:r>
              <a:rPr lang="en-US" sz="1600" dirty="0"/>
              <a:t>Single record describing Facility, Site, and Project</a:t>
            </a:r>
          </a:p>
          <a:p>
            <a:pPr lvl="1">
              <a:lnSpc>
                <a:spcPct val="100000"/>
              </a:lnSpc>
              <a:spcBef>
                <a:spcPts val="0"/>
              </a:spcBef>
              <a:spcAft>
                <a:spcPts val="0"/>
              </a:spcAft>
            </a:pPr>
            <a:r>
              <a:rPr lang="en-US" dirty="0"/>
              <a:t>Every </a:t>
            </a:r>
            <a:r>
              <a:rPr lang="en-US" dirty="0" err="1"/>
              <a:t>COBie</a:t>
            </a:r>
            <a:r>
              <a:rPr lang="en-US" dirty="0"/>
              <a:t> package must have exactly one Facility</a:t>
            </a:r>
          </a:p>
          <a:p>
            <a:pPr>
              <a:lnSpc>
                <a:spcPct val="100000"/>
              </a:lnSpc>
              <a:spcBef>
                <a:spcPts val="0"/>
              </a:spcBef>
              <a:spcAft>
                <a:spcPts val="0"/>
              </a:spcAft>
            </a:pPr>
            <a:r>
              <a:rPr lang="en-US" sz="1800" b="1" dirty="0"/>
              <a:t>Floor:</a:t>
            </a:r>
            <a:r>
              <a:rPr lang="en-US" sz="1800" dirty="0"/>
              <a:t> </a:t>
            </a:r>
            <a:r>
              <a:rPr lang="en-US" sz="1600" dirty="0"/>
              <a:t>Level or Floor, </a:t>
            </a:r>
          </a:p>
          <a:p>
            <a:pPr lvl="1">
              <a:lnSpc>
                <a:spcPct val="100000"/>
              </a:lnSpc>
              <a:spcBef>
                <a:spcPts val="0"/>
              </a:spcBef>
              <a:spcAft>
                <a:spcPts val="0"/>
              </a:spcAft>
            </a:pPr>
            <a:r>
              <a:rPr lang="en-US" dirty="0"/>
              <a:t>Implicitly reference Facility</a:t>
            </a:r>
          </a:p>
          <a:p>
            <a:pPr>
              <a:lnSpc>
                <a:spcPct val="100000"/>
              </a:lnSpc>
              <a:spcBef>
                <a:spcPts val="0"/>
              </a:spcBef>
              <a:spcAft>
                <a:spcPts val="0"/>
              </a:spcAft>
            </a:pPr>
            <a:r>
              <a:rPr lang="en-US" sz="1800" b="1" dirty="0"/>
              <a:t>Space: </a:t>
            </a:r>
            <a:r>
              <a:rPr lang="en-US" sz="1600" dirty="0"/>
              <a:t>Rooms or other indoor or outdoor bounded spaces</a:t>
            </a:r>
          </a:p>
          <a:p>
            <a:pPr lvl="1">
              <a:lnSpc>
                <a:spcPct val="100000"/>
              </a:lnSpc>
              <a:spcBef>
                <a:spcPts val="0"/>
              </a:spcBef>
              <a:spcAft>
                <a:spcPts val="0"/>
              </a:spcAft>
            </a:pPr>
            <a:r>
              <a:rPr lang="en-US" dirty="0"/>
              <a:t>References Floor</a:t>
            </a:r>
          </a:p>
          <a:p>
            <a:pPr>
              <a:lnSpc>
                <a:spcPct val="100000"/>
              </a:lnSpc>
              <a:spcBef>
                <a:spcPts val="0"/>
              </a:spcBef>
              <a:spcAft>
                <a:spcPts val="0"/>
              </a:spcAft>
            </a:pPr>
            <a:r>
              <a:rPr lang="en-US" sz="1800" b="1" dirty="0"/>
              <a:t>Component: </a:t>
            </a:r>
            <a:r>
              <a:rPr lang="en-US" sz="1600" dirty="0"/>
              <a:t>Any building element that is not a space.</a:t>
            </a:r>
          </a:p>
          <a:p>
            <a:pPr lvl="1">
              <a:lnSpc>
                <a:spcPct val="100000"/>
              </a:lnSpc>
              <a:spcBef>
                <a:spcPts val="0"/>
              </a:spcBef>
              <a:spcAft>
                <a:spcPts val="0"/>
              </a:spcAft>
            </a:pPr>
            <a:r>
              <a:rPr lang="en-US" dirty="0"/>
              <a:t>References Space and Type.</a:t>
            </a:r>
          </a:p>
          <a:p>
            <a:pPr>
              <a:lnSpc>
                <a:spcPct val="100000"/>
              </a:lnSpc>
              <a:spcBef>
                <a:spcPts val="0"/>
              </a:spcBef>
              <a:spcAft>
                <a:spcPts val="0"/>
              </a:spcAft>
            </a:pPr>
            <a:r>
              <a:rPr lang="en-US" sz="1800" b="1" dirty="0"/>
              <a:t>Type: </a:t>
            </a:r>
            <a:r>
              <a:rPr lang="en-US" sz="1600" dirty="0"/>
              <a:t>Think Family. Describes characteristics common to many components</a:t>
            </a:r>
          </a:p>
          <a:p>
            <a:pPr lvl="1">
              <a:lnSpc>
                <a:spcPct val="100000"/>
              </a:lnSpc>
              <a:spcBef>
                <a:spcPts val="0"/>
              </a:spcBef>
              <a:spcAft>
                <a:spcPts val="0"/>
              </a:spcAft>
            </a:pPr>
            <a:r>
              <a:rPr lang="en-US" dirty="0"/>
              <a:t>References Contact </a:t>
            </a:r>
          </a:p>
          <a:p>
            <a:pPr>
              <a:lnSpc>
                <a:spcPct val="100000"/>
              </a:lnSpc>
              <a:spcBef>
                <a:spcPts val="0"/>
              </a:spcBef>
              <a:spcAft>
                <a:spcPts val="0"/>
              </a:spcAft>
            </a:pPr>
            <a:r>
              <a:rPr lang="en-US" sz="1800" b="1" dirty="0"/>
              <a:t>Zone</a:t>
            </a:r>
            <a:r>
              <a:rPr lang="en-US" sz="1100" b="1" dirty="0"/>
              <a:t>: </a:t>
            </a:r>
            <a:r>
              <a:rPr lang="en-US" sz="1600" dirty="0"/>
              <a:t>A collection of Spaces</a:t>
            </a:r>
          </a:p>
          <a:p>
            <a:pPr>
              <a:lnSpc>
                <a:spcPct val="100000"/>
              </a:lnSpc>
              <a:spcBef>
                <a:spcPts val="0"/>
              </a:spcBef>
              <a:spcAft>
                <a:spcPts val="0"/>
              </a:spcAft>
            </a:pPr>
            <a:r>
              <a:rPr lang="en-US" sz="1800" b="1" dirty="0"/>
              <a:t>System</a:t>
            </a:r>
            <a:r>
              <a:rPr lang="en-US" sz="1600" b="1" dirty="0"/>
              <a:t>: </a:t>
            </a:r>
            <a:r>
              <a:rPr lang="en-US" sz="1600" dirty="0"/>
              <a:t>A collection of Components</a:t>
            </a:r>
          </a:p>
          <a:p>
            <a:pPr>
              <a:lnSpc>
                <a:spcPct val="100000"/>
              </a:lnSpc>
              <a:spcBef>
                <a:spcPts val="0"/>
              </a:spcBef>
              <a:spcAft>
                <a:spcPts val="0"/>
              </a:spcAft>
            </a:pPr>
            <a:r>
              <a:rPr lang="en-US" sz="1800" b="1" dirty="0"/>
              <a:t>Job: </a:t>
            </a:r>
            <a:r>
              <a:rPr lang="en-US" sz="1600" dirty="0"/>
              <a:t>A sequential set of steps describing a maintenance procedure</a:t>
            </a:r>
          </a:p>
          <a:p>
            <a:pPr marL="620712" lvl="2">
              <a:lnSpc>
                <a:spcPct val="100000"/>
              </a:lnSpc>
              <a:spcBef>
                <a:spcPts val="0"/>
              </a:spcBef>
              <a:spcAft>
                <a:spcPts val="0"/>
              </a:spcAft>
              <a:buFont typeface="Wingdings" pitchFamily="2" charset="2"/>
              <a:buChar char="§"/>
            </a:pPr>
            <a:r>
              <a:rPr lang="en-US" dirty="0"/>
              <a:t>References Space and Type.</a:t>
            </a:r>
          </a:p>
          <a:p>
            <a:pPr>
              <a:lnSpc>
                <a:spcPct val="100000"/>
              </a:lnSpc>
              <a:spcBef>
                <a:spcPts val="0"/>
              </a:spcBef>
              <a:spcAft>
                <a:spcPts val="0"/>
              </a:spcAft>
            </a:pPr>
            <a:r>
              <a:rPr lang="en-US" sz="1800" b="1" dirty="0"/>
              <a:t>Contact: </a:t>
            </a:r>
            <a:r>
              <a:rPr lang="en-US" sz="1600" dirty="0"/>
              <a:t>Contact reference by email.  May imply a company</a:t>
            </a:r>
            <a:endParaRPr lang="en-US" sz="1800" b="1" dirty="0"/>
          </a:p>
          <a:p>
            <a:pPr>
              <a:lnSpc>
                <a:spcPct val="100000"/>
              </a:lnSpc>
              <a:spcBef>
                <a:spcPts val="0"/>
              </a:spcBef>
              <a:spcAft>
                <a:spcPts val="0"/>
              </a:spcAft>
            </a:pPr>
            <a:r>
              <a:rPr lang="en-US" sz="1800" b="1" dirty="0"/>
              <a:t>Attributes</a:t>
            </a:r>
            <a:r>
              <a:rPr lang="en-US" sz="1600" dirty="0"/>
              <a:t>: Properties- Name-value pairs</a:t>
            </a:r>
          </a:p>
          <a:p>
            <a:pPr lvl="1">
              <a:lnSpc>
                <a:spcPct val="100000"/>
              </a:lnSpc>
              <a:spcBef>
                <a:spcPts val="0"/>
              </a:spcBef>
              <a:spcAft>
                <a:spcPts val="0"/>
              </a:spcAft>
            </a:pPr>
            <a:r>
              <a:rPr lang="en-US" dirty="0"/>
              <a:t>Can reference any row on any other table</a:t>
            </a:r>
          </a:p>
          <a:p>
            <a:pPr>
              <a:lnSpc>
                <a:spcPct val="100000"/>
              </a:lnSpc>
              <a:spcAft>
                <a:spcPts val="300"/>
              </a:spcAft>
            </a:pPr>
            <a:r>
              <a:rPr lang="en-US" sz="1600" b="1" dirty="0"/>
              <a:t>Document: </a:t>
            </a:r>
            <a:r>
              <a:rPr lang="en-US" sz="1600" dirty="0"/>
              <a:t>References to files or URLs</a:t>
            </a:r>
          </a:p>
          <a:p>
            <a:pPr lvl="1">
              <a:lnSpc>
                <a:spcPct val="100000"/>
              </a:lnSpc>
              <a:spcAft>
                <a:spcPts val="300"/>
              </a:spcAft>
            </a:pPr>
            <a:r>
              <a:rPr lang="en-US" dirty="0"/>
              <a:t>Can reference any row on any other table</a:t>
            </a:r>
          </a:p>
          <a:p>
            <a:pPr lvl="1">
              <a:lnSpc>
                <a:spcPct val="100000"/>
              </a:lnSpc>
            </a:pPr>
            <a:endParaRPr lang="en-US" sz="1100" dirty="0"/>
          </a:p>
        </p:txBody>
      </p:sp>
      <p:sp>
        <p:nvSpPr>
          <p:cNvPr id="4" name="Date Placeholder 3"/>
          <p:cNvSpPr>
            <a:spLocks noGrp="1"/>
          </p:cNvSpPr>
          <p:nvPr>
            <p:ph type="dt" sz="half" idx="10"/>
          </p:nvPr>
        </p:nvSpPr>
        <p:spPr/>
        <p:txBody>
          <a:bodyPr/>
          <a:lstStyle/>
          <a:p>
            <a:pPr>
              <a:defRPr/>
            </a:pPr>
            <a:fld id="{37110955-55BB-44A8-9A23-9DC2E17E9F80}" type="datetime1">
              <a:rPr lang="en-US" smtClean="0"/>
              <a:t>8/7/2017</a:t>
            </a:fld>
            <a:endParaRPr lang="en-US"/>
          </a:p>
        </p:txBody>
      </p:sp>
      <p:sp>
        <p:nvSpPr>
          <p:cNvPr id="5" name="Slide Number Placeholder 4"/>
          <p:cNvSpPr>
            <a:spLocks noGrp="1"/>
          </p:cNvSpPr>
          <p:nvPr>
            <p:ph type="sldNum" sz="quarter" idx="12"/>
          </p:nvPr>
        </p:nvSpPr>
        <p:spPr/>
        <p:txBody>
          <a:bodyPr/>
          <a:lstStyle/>
          <a:p>
            <a:pPr>
              <a:defRPr/>
            </a:pPr>
            <a:fld id="{7A41F674-D0A5-45FF-9EF4-02331E2C1173}" type="slidenum">
              <a:rPr lang="en-US" smtClean="0"/>
              <a:pPr>
                <a:defRPr/>
              </a:pPr>
              <a:t>8</a:t>
            </a:fld>
            <a:endParaRPr lang="en-US"/>
          </a:p>
        </p:txBody>
      </p:sp>
      <p:sp>
        <p:nvSpPr>
          <p:cNvPr id="6" name="TextBox 5"/>
          <p:cNvSpPr txBox="1"/>
          <p:nvPr/>
        </p:nvSpPr>
        <p:spPr>
          <a:xfrm>
            <a:off x="4405602" y="4506353"/>
            <a:ext cx="4276436" cy="1569660"/>
          </a:xfrm>
          <a:prstGeom prst="rect">
            <a:avLst/>
          </a:prstGeom>
          <a:solidFill>
            <a:srgbClr val="3333B5"/>
          </a:solidFill>
          <a:effectLst>
            <a:outerShdw blurRad="50800" dist="101600" dir="2700000" sx="101000" sy="101000" algn="ctr" rotWithShape="0">
              <a:srgbClr val="7684C8">
                <a:alpha val="42745"/>
              </a:srgbClr>
            </a:outerShdw>
          </a:effectLst>
        </p:spPr>
        <p:txBody>
          <a:bodyPr wrap="square" rtlCol="0">
            <a:spAutoFit/>
          </a:bodyPr>
          <a:lstStyle/>
          <a:p>
            <a:r>
              <a:rPr lang="en-US" sz="1600" b="0" dirty="0">
                <a:solidFill>
                  <a:schemeClr val="bg1"/>
                </a:solidFill>
              </a:rPr>
              <a:t>Design models such as those done in Revit contain:</a:t>
            </a:r>
          </a:p>
          <a:p>
            <a:pPr marL="285750" indent="-285750">
              <a:buFont typeface="Arial" panose="020B0604020202020204" pitchFamily="34" charset="0"/>
              <a:buChar char="•"/>
            </a:pPr>
            <a:r>
              <a:rPr lang="en-US" sz="1600" b="0" dirty="0">
                <a:solidFill>
                  <a:schemeClr val="bg1"/>
                </a:solidFill>
              </a:rPr>
              <a:t>Facility (Implied)</a:t>
            </a:r>
          </a:p>
          <a:p>
            <a:pPr marL="285750" indent="-285750">
              <a:buFont typeface="Arial" panose="020B0604020202020204" pitchFamily="34" charset="0"/>
              <a:buChar char="•"/>
            </a:pPr>
            <a:r>
              <a:rPr lang="en-US" sz="1600" b="0" dirty="0">
                <a:solidFill>
                  <a:schemeClr val="bg1"/>
                </a:solidFill>
              </a:rPr>
              <a:t>Floor, Space, Component, Attributes</a:t>
            </a:r>
          </a:p>
          <a:p>
            <a:pPr marL="285750" indent="-285750">
              <a:buFont typeface="Arial" panose="020B0604020202020204" pitchFamily="34" charset="0"/>
              <a:buChar char="•"/>
            </a:pPr>
            <a:r>
              <a:rPr lang="en-US" sz="1600" b="0" dirty="0">
                <a:solidFill>
                  <a:schemeClr val="bg1"/>
                </a:solidFill>
              </a:rPr>
              <a:t>Some Types</a:t>
            </a:r>
          </a:p>
          <a:p>
            <a:pPr marL="285750" indent="-285750">
              <a:buFont typeface="Arial" panose="020B0604020202020204" pitchFamily="34" charset="0"/>
              <a:buChar char="•"/>
            </a:pPr>
            <a:r>
              <a:rPr lang="en-US" sz="1600" b="0" dirty="0">
                <a:solidFill>
                  <a:schemeClr val="bg1"/>
                </a:solidFill>
              </a:rPr>
              <a:t>May have system or zone</a:t>
            </a:r>
            <a:endParaRPr lang="en-US" sz="1400" b="0" dirty="0">
              <a:solidFill>
                <a:schemeClr val="bg1"/>
              </a:solidFill>
            </a:endParaRPr>
          </a:p>
        </p:txBody>
      </p:sp>
      <p:pic>
        <p:nvPicPr>
          <p:cNvPr id="5122" name="Picture 2"/>
          <p:cNvPicPr>
            <a:picLocks noChangeAspect="1" noChangeArrowheads="1"/>
          </p:cNvPicPr>
          <p:nvPr/>
        </p:nvPicPr>
        <p:blipFill>
          <a:blip cstate="print">
            <a:extLst>
              <a:ext uri="{28A0092B-C50C-407E-A947-70E740481C1C}">
                <a14:useLocalDpi xmlns:a14="http://schemas.microsoft.com/office/drawing/2010/main" val="0"/>
              </a:ext>
            </a:extLst>
          </a:blip>
          <a:srcRect/>
          <a:stretch>
            <a:fillRect/>
          </a:stretch>
        </p:blipFill>
        <p:spPr bwMode="auto">
          <a:xfrm>
            <a:off x="7278255" y="461818"/>
            <a:ext cx="1690254" cy="257725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7831445"/>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7" end="17"/>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BIM data flow from Revit to Maximo</a:t>
            </a:r>
          </a:p>
        </p:txBody>
      </p:sp>
      <p:sp>
        <p:nvSpPr>
          <p:cNvPr id="4" name="Slide Number Placeholder 3"/>
          <p:cNvSpPr>
            <a:spLocks noGrp="1"/>
          </p:cNvSpPr>
          <p:nvPr>
            <p:ph type="sldNum" sz="quarter" idx="19"/>
          </p:nvPr>
        </p:nvSpPr>
        <p:spPr/>
        <p:txBody>
          <a:bodyPr/>
          <a:lstStyle/>
          <a:p>
            <a:fld id="{E5A85554-0BB7-4832-8C8E-6076BA0259A4}" type="slidenum">
              <a:rPr lang="en-US" altLang="en-US" smtClean="0"/>
              <a:pPr/>
              <a:t>9</a:t>
            </a:fld>
            <a:endParaRPr lang="en-US" altLang="en-US"/>
          </a:p>
        </p:txBody>
      </p:sp>
      <p:sp>
        <p:nvSpPr>
          <p:cNvPr id="7" name="Flowchart: Document 6"/>
          <p:cNvSpPr/>
          <p:nvPr/>
        </p:nvSpPr>
        <p:spPr>
          <a:xfrm>
            <a:off x="1101494" y="660943"/>
            <a:ext cx="1363437" cy="653507"/>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Extract Maximo Data definitions</a:t>
            </a:r>
          </a:p>
        </p:txBody>
      </p:sp>
      <p:sp>
        <p:nvSpPr>
          <p:cNvPr id="8" name="Flowchart: Decision 7"/>
          <p:cNvSpPr/>
          <p:nvPr/>
        </p:nvSpPr>
        <p:spPr>
          <a:xfrm>
            <a:off x="1107221" y="4125219"/>
            <a:ext cx="1335545" cy="824593"/>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Revit Model checker</a:t>
            </a:r>
          </a:p>
        </p:txBody>
      </p:sp>
      <p:grpSp>
        <p:nvGrpSpPr>
          <p:cNvPr id="16" name="Group 15"/>
          <p:cNvGrpSpPr/>
          <p:nvPr/>
        </p:nvGrpSpPr>
        <p:grpSpPr>
          <a:xfrm>
            <a:off x="269417" y="1677224"/>
            <a:ext cx="3027590" cy="856255"/>
            <a:chOff x="269417" y="1633852"/>
            <a:chExt cx="3027590" cy="856255"/>
          </a:xfrm>
        </p:grpSpPr>
        <p:sp>
          <p:nvSpPr>
            <p:cNvPr id="9" name="Flowchart: Document 8"/>
            <p:cNvSpPr/>
            <p:nvPr/>
          </p:nvSpPr>
          <p:spPr>
            <a:xfrm>
              <a:off x="269417"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Build Classification Manger database</a:t>
              </a:r>
            </a:p>
          </p:txBody>
        </p:sp>
        <p:sp>
          <p:nvSpPr>
            <p:cNvPr id="10" name="Flowchart: Document 9"/>
            <p:cNvSpPr/>
            <p:nvPr/>
          </p:nvSpPr>
          <p:spPr>
            <a:xfrm>
              <a:off x="1933570" y="1633852"/>
              <a:ext cx="1363437" cy="85625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Revit shared parameter for Maximo attributes</a:t>
              </a:r>
            </a:p>
          </p:txBody>
        </p:sp>
      </p:grpSp>
      <p:sp>
        <p:nvSpPr>
          <p:cNvPr id="11" name="Flowchart: Document 10"/>
          <p:cNvSpPr/>
          <p:nvPr/>
        </p:nvSpPr>
        <p:spPr>
          <a:xfrm>
            <a:off x="1086924" y="311832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Create model</a:t>
            </a:r>
          </a:p>
        </p:txBody>
      </p:sp>
      <p:sp>
        <p:nvSpPr>
          <p:cNvPr id="14" name="Flowchart: Document 13"/>
          <p:cNvSpPr/>
          <p:nvPr/>
        </p:nvSpPr>
        <p:spPr>
          <a:xfrm>
            <a:off x="4039158"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Import</a:t>
            </a:r>
          </a:p>
        </p:txBody>
      </p:sp>
      <p:cxnSp>
        <p:nvCxnSpPr>
          <p:cNvPr id="18" name="Elbow Connector 17"/>
          <p:cNvCxnSpPr>
            <a:stCxn id="7" idx="2"/>
            <a:endCxn id="9" idx="0"/>
          </p:cNvCxnSpPr>
          <p:nvPr/>
        </p:nvCxnSpPr>
        <p:spPr>
          <a:xfrm rot="5400000">
            <a:off x="1164186" y="1058197"/>
            <a:ext cx="405978" cy="8320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7" idx="2"/>
            <a:endCxn id="10" idx="0"/>
          </p:cNvCxnSpPr>
          <p:nvPr/>
        </p:nvCxnSpPr>
        <p:spPr>
          <a:xfrm rot="16200000" flipH="1">
            <a:off x="1996262" y="1058197"/>
            <a:ext cx="405978" cy="8320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0" idx="2"/>
            <a:endCxn id="11" idx="0"/>
          </p:cNvCxnSpPr>
          <p:nvPr/>
        </p:nvCxnSpPr>
        <p:spPr>
          <a:xfrm rot="5400000">
            <a:off x="1871240" y="2374274"/>
            <a:ext cx="641452" cy="84664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9" idx="2"/>
            <a:endCxn id="11" idx="0"/>
          </p:cNvCxnSpPr>
          <p:nvPr/>
        </p:nvCxnSpPr>
        <p:spPr>
          <a:xfrm rot="16200000" flipH="1">
            <a:off x="1039163" y="2388843"/>
            <a:ext cx="641452" cy="8175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2"/>
            <a:endCxn id="8" idx="0"/>
          </p:cNvCxnSpPr>
          <p:nvPr/>
        </p:nvCxnSpPr>
        <p:spPr>
          <a:xfrm rot="16200000" flipH="1">
            <a:off x="1560009" y="3910233"/>
            <a:ext cx="423619"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8" idx="1"/>
            <a:endCxn id="11" idx="1"/>
          </p:cNvCxnSpPr>
          <p:nvPr/>
        </p:nvCxnSpPr>
        <p:spPr>
          <a:xfrm rot="10800000">
            <a:off x="1086925" y="3430608"/>
            <a:ext cx="20297" cy="1106909"/>
          </a:xfrm>
          <a:prstGeom prst="bentConnector3">
            <a:avLst>
              <a:gd name="adj1" fmla="val 122627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8" idx="2"/>
            <a:endCxn id="12" idx="0"/>
          </p:cNvCxnSpPr>
          <p:nvPr/>
        </p:nvCxnSpPr>
        <p:spPr>
          <a:xfrm rot="5400000">
            <a:off x="1533338" y="5185118"/>
            <a:ext cx="476963"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3"/>
            <a:endCxn id="13" idx="1"/>
          </p:cNvCxnSpPr>
          <p:nvPr/>
        </p:nvCxnSpPr>
        <p:spPr>
          <a:xfrm flipV="1">
            <a:off x="2450361" y="4731619"/>
            <a:ext cx="1170150" cy="100744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13" idx="0"/>
            <a:endCxn id="11" idx="3"/>
          </p:cNvCxnSpPr>
          <p:nvPr/>
        </p:nvCxnSpPr>
        <p:spPr>
          <a:xfrm rot="16200000" flipV="1">
            <a:off x="3110532" y="2770436"/>
            <a:ext cx="943824" cy="226416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3" idx="2"/>
            <a:endCxn id="14" idx="0"/>
          </p:cNvCxnSpPr>
          <p:nvPr/>
        </p:nvCxnSpPr>
        <p:spPr>
          <a:xfrm rot="16200000" flipH="1">
            <a:off x="4477398" y="5325933"/>
            <a:ext cx="480607" cy="635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Flowchart: Document 53"/>
          <p:cNvSpPr/>
          <p:nvPr/>
        </p:nvSpPr>
        <p:spPr>
          <a:xfrm>
            <a:off x="6642135" y="162887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Forge Viewer storage</a:t>
            </a:r>
          </a:p>
        </p:txBody>
      </p:sp>
      <p:sp>
        <p:nvSpPr>
          <p:cNvPr id="55" name="Flowchart: Document 54"/>
          <p:cNvSpPr/>
          <p:nvPr/>
        </p:nvSpPr>
        <p:spPr>
          <a:xfrm>
            <a:off x="6642134" y="279536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Upload model file(s)</a:t>
            </a:r>
          </a:p>
        </p:txBody>
      </p:sp>
      <p:sp>
        <p:nvSpPr>
          <p:cNvPr id="56" name="Flowchart: Document 55"/>
          <p:cNvSpPr/>
          <p:nvPr/>
        </p:nvSpPr>
        <p:spPr>
          <a:xfrm>
            <a:off x="6642133" y="3707912"/>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Link related model files</a:t>
            </a:r>
          </a:p>
        </p:txBody>
      </p:sp>
      <p:sp>
        <p:nvSpPr>
          <p:cNvPr id="57" name="Flowchart: Document 56"/>
          <p:cNvSpPr/>
          <p:nvPr/>
        </p:nvSpPr>
        <p:spPr>
          <a:xfrm>
            <a:off x="6642135" y="471928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Request model translation</a:t>
            </a:r>
          </a:p>
        </p:txBody>
      </p:sp>
      <p:sp>
        <p:nvSpPr>
          <p:cNvPr id="58" name="Flowchart: Document 57"/>
          <p:cNvSpPr/>
          <p:nvPr/>
        </p:nvSpPr>
        <p:spPr>
          <a:xfrm>
            <a:off x="6642132" y="5569413"/>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Associate translated model with location</a:t>
            </a:r>
          </a:p>
        </p:txBody>
      </p:sp>
      <p:cxnSp>
        <p:nvCxnSpPr>
          <p:cNvPr id="59" name="Elbow Connector 58"/>
          <p:cNvCxnSpPr>
            <a:stCxn id="54" idx="2"/>
            <a:endCxn id="55" idx="0"/>
          </p:cNvCxnSpPr>
          <p:nvPr/>
        </p:nvCxnSpPr>
        <p:spPr>
          <a:xfrm rot="5400000">
            <a:off x="7032247" y="2503757"/>
            <a:ext cx="583215"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5" idx="2"/>
            <a:endCxn id="56" idx="0"/>
          </p:cNvCxnSpPr>
          <p:nvPr/>
        </p:nvCxnSpPr>
        <p:spPr>
          <a:xfrm rot="5400000">
            <a:off x="7159218" y="3543277"/>
            <a:ext cx="329270" cy="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57" idx="2"/>
            <a:endCxn id="58" idx="0"/>
          </p:cNvCxnSpPr>
          <p:nvPr/>
        </p:nvCxnSpPr>
        <p:spPr>
          <a:xfrm rot="5400000">
            <a:off x="7190428" y="5435986"/>
            <a:ext cx="266851" cy="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6" idx="2"/>
            <a:endCxn id="57" idx="0"/>
          </p:cNvCxnSpPr>
          <p:nvPr/>
        </p:nvCxnSpPr>
        <p:spPr>
          <a:xfrm rot="16200000" flipH="1">
            <a:off x="7109805" y="4505236"/>
            <a:ext cx="428096"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13" idx="3"/>
            <a:endCxn id="55" idx="1"/>
          </p:cNvCxnSpPr>
          <p:nvPr/>
        </p:nvCxnSpPr>
        <p:spPr>
          <a:xfrm flipV="1">
            <a:off x="5808540" y="3107649"/>
            <a:ext cx="833594" cy="16239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14" idx="3"/>
            <a:endCxn id="58" idx="1"/>
          </p:cNvCxnSpPr>
          <p:nvPr/>
        </p:nvCxnSpPr>
        <p:spPr>
          <a:xfrm>
            <a:off x="5402595" y="5881697"/>
            <a:ext cx="1239537"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1817026" y="4980394"/>
            <a:ext cx="660972" cy="276999"/>
          </a:xfrm>
          <a:prstGeom prst="rect">
            <a:avLst/>
          </a:prstGeom>
          <a:noFill/>
        </p:spPr>
        <p:txBody>
          <a:bodyPr wrap="square" rtlCol="0">
            <a:spAutoFit/>
          </a:bodyPr>
          <a:lstStyle/>
          <a:p>
            <a:r>
              <a:rPr lang="en-US" sz="1200" dirty="0"/>
              <a:t>Pass</a:t>
            </a:r>
          </a:p>
        </p:txBody>
      </p:sp>
      <p:sp>
        <p:nvSpPr>
          <p:cNvPr id="82" name="TextBox 81"/>
          <p:cNvSpPr txBox="1"/>
          <p:nvPr/>
        </p:nvSpPr>
        <p:spPr>
          <a:xfrm>
            <a:off x="4219468" y="5205353"/>
            <a:ext cx="660972" cy="276999"/>
          </a:xfrm>
          <a:prstGeom prst="rect">
            <a:avLst/>
          </a:prstGeom>
          <a:noFill/>
        </p:spPr>
        <p:txBody>
          <a:bodyPr wrap="square" rtlCol="0">
            <a:spAutoFit/>
          </a:bodyPr>
          <a:lstStyle/>
          <a:p>
            <a:r>
              <a:rPr lang="en-US" sz="1200" dirty="0"/>
              <a:t>Pass</a:t>
            </a:r>
          </a:p>
        </p:txBody>
      </p:sp>
      <p:sp>
        <p:nvSpPr>
          <p:cNvPr id="83" name="TextBox 82"/>
          <p:cNvSpPr txBox="1"/>
          <p:nvPr/>
        </p:nvSpPr>
        <p:spPr>
          <a:xfrm>
            <a:off x="4224448" y="4025174"/>
            <a:ext cx="660972" cy="276999"/>
          </a:xfrm>
          <a:prstGeom prst="rect">
            <a:avLst/>
          </a:prstGeom>
          <a:noFill/>
        </p:spPr>
        <p:txBody>
          <a:bodyPr wrap="square" rtlCol="0">
            <a:spAutoFit/>
          </a:bodyPr>
          <a:lstStyle/>
          <a:p>
            <a:r>
              <a:rPr lang="en-US" sz="1200" dirty="0"/>
              <a:t>Fail</a:t>
            </a:r>
          </a:p>
        </p:txBody>
      </p:sp>
      <p:pic>
        <p:nvPicPr>
          <p:cNvPr id="84" name="Picture 83"/>
          <p:cNvPicPr>
            <a:picLocks noChangeAspect="1"/>
          </p:cNvPicPr>
          <p:nvPr/>
        </p:nvPicPr>
        <p:blipFill>
          <a:blip r:embed="rId2"/>
          <a:stretch>
            <a:fillRect/>
          </a:stretch>
        </p:blipFill>
        <p:spPr>
          <a:xfrm>
            <a:off x="189152" y="1488003"/>
            <a:ext cx="248991" cy="247105"/>
          </a:xfrm>
          <a:prstGeom prst="rect">
            <a:avLst/>
          </a:prstGeom>
        </p:spPr>
      </p:pic>
      <p:pic>
        <p:nvPicPr>
          <p:cNvPr id="85" name="Picture 84"/>
          <p:cNvPicPr>
            <a:picLocks noChangeAspect="1"/>
          </p:cNvPicPr>
          <p:nvPr/>
        </p:nvPicPr>
        <p:blipFill>
          <a:blip r:embed="rId2"/>
          <a:stretch>
            <a:fillRect/>
          </a:stretch>
        </p:blipFill>
        <p:spPr>
          <a:xfrm>
            <a:off x="3170019" y="1488003"/>
            <a:ext cx="248991" cy="247105"/>
          </a:xfrm>
          <a:prstGeom prst="rect">
            <a:avLst/>
          </a:prstGeom>
        </p:spPr>
      </p:pic>
      <p:pic>
        <p:nvPicPr>
          <p:cNvPr id="86" name="Picture 85"/>
          <p:cNvPicPr>
            <a:picLocks noChangeAspect="1"/>
          </p:cNvPicPr>
          <p:nvPr/>
        </p:nvPicPr>
        <p:blipFill>
          <a:blip r:embed="rId2"/>
          <a:stretch>
            <a:fillRect/>
          </a:stretch>
        </p:blipFill>
        <p:spPr>
          <a:xfrm>
            <a:off x="1309496" y="4159000"/>
            <a:ext cx="248991" cy="247105"/>
          </a:xfrm>
          <a:prstGeom prst="rect">
            <a:avLst/>
          </a:prstGeom>
        </p:spPr>
      </p:pic>
      <p:pic>
        <p:nvPicPr>
          <p:cNvPr id="87" name="Picture 86"/>
          <p:cNvPicPr>
            <a:picLocks noChangeAspect="1"/>
          </p:cNvPicPr>
          <p:nvPr/>
        </p:nvPicPr>
        <p:blipFill>
          <a:blip r:embed="rId2"/>
          <a:stretch>
            <a:fillRect/>
          </a:stretch>
        </p:blipFill>
        <p:spPr>
          <a:xfrm>
            <a:off x="979817" y="2996620"/>
            <a:ext cx="248991" cy="247105"/>
          </a:xfrm>
          <a:prstGeom prst="rect">
            <a:avLst/>
          </a:prstGeom>
        </p:spPr>
      </p:pic>
      <p:sp>
        <p:nvSpPr>
          <p:cNvPr id="12" name="Flowchart: Document 11"/>
          <p:cNvSpPr/>
          <p:nvPr/>
        </p:nvSpPr>
        <p:spPr>
          <a:xfrm>
            <a:off x="1086924" y="5426775"/>
            <a:ext cx="1363437" cy="62456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COBie</a:t>
            </a:r>
            <a:r>
              <a:rPr lang="en-US" sz="1200" dirty="0">
                <a:solidFill>
                  <a:schemeClr val="tx1"/>
                </a:solidFill>
              </a:rPr>
              <a:t> export</a:t>
            </a:r>
          </a:p>
        </p:txBody>
      </p:sp>
      <p:pic>
        <p:nvPicPr>
          <p:cNvPr id="88" name="Picture 87"/>
          <p:cNvPicPr>
            <a:picLocks noChangeAspect="1"/>
          </p:cNvPicPr>
          <p:nvPr/>
        </p:nvPicPr>
        <p:blipFill>
          <a:blip r:embed="rId2"/>
          <a:stretch>
            <a:fillRect/>
          </a:stretch>
        </p:blipFill>
        <p:spPr>
          <a:xfrm>
            <a:off x="1004011" y="5302562"/>
            <a:ext cx="248991" cy="247105"/>
          </a:xfrm>
          <a:prstGeom prst="rect">
            <a:avLst/>
          </a:prstGeom>
        </p:spPr>
      </p:pic>
      <p:sp>
        <p:nvSpPr>
          <p:cNvPr id="13" name="Flowchart: Decision 12"/>
          <p:cNvSpPr/>
          <p:nvPr/>
        </p:nvSpPr>
        <p:spPr>
          <a:xfrm>
            <a:off x="3620511" y="4374431"/>
            <a:ext cx="2188029" cy="714375"/>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Maximo </a:t>
            </a:r>
            <a:r>
              <a:rPr lang="en-US" sz="1200" dirty="0" err="1">
                <a:solidFill>
                  <a:schemeClr val="tx1"/>
                </a:solidFill>
              </a:rPr>
              <a:t>COBie</a:t>
            </a:r>
            <a:r>
              <a:rPr lang="en-US" sz="1200" dirty="0">
                <a:solidFill>
                  <a:schemeClr val="tx1"/>
                </a:solidFill>
              </a:rPr>
              <a:t> Validate checker</a:t>
            </a:r>
          </a:p>
        </p:txBody>
      </p:sp>
      <p:pic>
        <p:nvPicPr>
          <p:cNvPr id="89" name="Picture 88"/>
          <p:cNvPicPr>
            <a:picLocks noChangeAspect="1"/>
          </p:cNvPicPr>
          <p:nvPr/>
        </p:nvPicPr>
        <p:blipFill>
          <a:blip r:embed="rId3"/>
          <a:stretch>
            <a:fillRect/>
          </a:stretch>
        </p:blipFill>
        <p:spPr>
          <a:xfrm>
            <a:off x="3946175" y="4309393"/>
            <a:ext cx="376115" cy="376115"/>
          </a:xfrm>
          <a:prstGeom prst="rect">
            <a:avLst/>
          </a:prstGeom>
        </p:spPr>
      </p:pic>
      <p:pic>
        <p:nvPicPr>
          <p:cNvPr id="90" name="Picture 89"/>
          <p:cNvPicPr>
            <a:picLocks noChangeAspect="1"/>
          </p:cNvPicPr>
          <p:nvPr/>
        </p:nvPicPr>
        <p:blipFill>
          <a:blip r:embed="rId3"/>
          <a:stretch>
            <a:fillRect/>
          </a:stretch>
        </p:blipFill>
        <p:spPr>
          <a:xfrm>
            <a:off x="3897175" y="5399883"/>
            <a:ext cx="376115" cy="376115"/>
          </a:xfrm>
          <a:prstGeom prst="rect">
            <a:avLst/>
          </a:prstGeom>
        </p:spPr>
      </p:pic>
      <p:pic>
        <p:nvPicPr>
          <p:cNvPr id="91" name="Picture 90"/>
          <p:cNvPicPr>
            <a:picLocks noChangeAspect="1"/>
          </p:cNvPicPr>
          <p:nvPr/>
        </p:nvPicPr>
        <p:blipFill>
          <a:blip r:embed="rId3"/>
          <a:stretch>
            <a:fillRect/>
          </a:stretch>
        </p:blipFill>
        <p:spPr>
          <a:xfrm>
            <a:off x="7870859" y="3570139"/>
            <a:ext cx="376115" cy="376115"/>
          </a:xfrm>
          <a:prstGeom prst="rect">
            <a:avLst/>
          </a:prstGeom>
        </p:spPr>
      </p:pic>
      <p:pic>
        <p:nvPicPr>
          <p:cNvPr id="92" name="Picture 91"/>
          <p:cNvPicPr>
            <a:picLocks noChangeAspect="1"/>
          </p:cNvPicPr>
          <p:nvPr/>
        </p:nvPicPr>
        <p:blipFill>
          <a:blip r:embed="rId3"/>
          <a:stretch>
            <a:fillRect/>
          </a:stretch>
        </p:blipFill>
        <p:spPr>
          <a:xfrm>
            <a:off x="7870859" y="4595072"/>
            <a:ext cx="376115" cy="376115"/>
          </a:xfrm>
          <a:prstGeom prst="rect">
            <a:avLst/>
          </a:prstGeom>
        </p:spPr>
      </p:pic>
      <p:pic>
        <p:nvPicPr>
          <p:cNvPr id="93" name="Picture 92"/>
          <p:cNvPicPr>
            <a:picLocks noChangeAspect="1"/>
          </p:cNvPicPr>
          <p:nvPr/>
        </p:nvPicPr>
        <p:blipFill>
          <a:blip r:embed="rId3"/>
          <a:stretch>
            <a:fillRect/>
          </a:stretch>
        </p:blipFill>
        <p:spPr>
          <a:xfrm>
            <a:off x="6483909" y="5381355"/>
            <a:ext cx="376115" cy="376115"/>
          </a:xfrm>
          <a:prstGeom prst="rect">
            <a:avLst/>
          </a:prstGeom>
        </p:spPr>
      </p:pic>
      <p:pic>
        <p:nvPicPr>
          <p:cNvPr id="94" name="Picture 93"/>
          <p:cNvPicPr>
            <a:picLocks noChangeAspect="1"/>
          </p:cNvPicPr>
          <p:nvPr/>
        </p:nvPicPr>
        <p:blipFill>
          <a:blip r:embed="rId3"/>
          <a:stretch>
            <a:fillRect/>
          </a:stretch>
        </p:blipFill>
        <p:spPr>
          <a:xfrm>
            <a:off x="7870859" y="1478667"/>
            <a:ext cx="376115" cy="376115"/>
          </a:xfrm>
          <a:prstGeom prst="rect">
            <a:avLst/>
          </a:prstGeom>
        </p:spPr>
      </p:pic>
      <p:pic>
        <p:nvPicPr>
          <p:cNvPr id="95" name="Picture 94"/>
          <p:cNvPicPr>
            <a:picLocks noChangeAspect="1"/>
          </p:cNvPicPr>
          <p:nvPr/>
        </p:nvPicPr>
        <p:blipFill>
          <a:blip r:embed="rId3"/>
          <a:stretch>
            <a:fillRect/>
          </a:stretch>
        </p:blipFill>
        <p:spPr>
          <a:xfrm>
            <a:off x="7870859" y="2665300"/>
            <a:ext cx="376115" cy="376115"/>
          </a:xfrm>
          <a:prstGeom prst="rect">
            <a:avLst/>
          </a:prstGeom>
        </p:spPr>
      </p:pic>
      <p:pic>
        <p:nvPicPr>
          <p:cNvPr id="100" name="Picture 99"/>
          <p:cNvPicPr>
            <a:picLocks noChangeAspect="1"/>
          </p:cNvPicPr>
          <p:nvPr/>
        </p:nvPicPr>
        <p:blipFill>
          <a:blip r:embed="rId3"/>
          <a:stretch>
            <a:fillRect/>
          </a:stretch>
        </p:blipFill>
        <p:spPr>
          <a:xfrm>
            <a:off x="967709" y="475539"/>
            <a:ext cx="376115" cy="376115"/>
          </a:xfrm>
          <a:prstGeom prst="rect">
            <a:avLst/>
          </a:prstGeom>
        </p:spPr>
      </p:pic>
      <p:pic>
        <p:nvPicPr>
          <p:cNvPr id="2" name="Picture 1"/>
          <p:cNvPicPr>
            <a:picLocks noChangeAspect="1"/>
          </p:cNvPicPr>
          <p:nvPr/>
        </p:nvPicPr>
        <p:blipFill>
          <a:blip r:embed="rId4"/>
          <a:stretch>
            <a:fillRect/>
          </a:stretch>
        </p:blipFill>
        <p:spPr>
          <a:xfrm>
            <a:off x="6515756" y="4620459"/>
            <a:ext cx="306653" cy="306653"/>
          </a:xfrm>
          <a:prstGeom prst="rect">
            <a:avLst/>
          </a:prstGeom>
        </p:spPr>
      </p:pic>
      <p:pic>
        <p:nvPicPr>
          <p:cNvPr id="60" name="Picture 59"/>
          <p:cNvPicPr>
            <a:picLocks noChangeAspect="1"/>
          </p:cNvPicPr>
          <p:nvPr/>
        </p:nvPicPr>
        <p:blipFill>
          <a:blip r:embed="rId4"/>
          <a:stretch>
            <a:fillRect/>
          </a:stretch>
        </p:blipFill>
        <p:spPr>
          <a:xfrm>
            <a:off x="6518639" y="3572216"/>
            <a:ext cx="306653" cy="306653"/>
          </a:xfrm>
          <a:prstGeom prst="rect">
            <a:avLst/>
          </a:prstGeom>
        </p:spPr>
      </p:pic>
      <p:pic>
        <p:nvPicPr>
          <p:cNvPr id="61" name="Picture 60"/>
          <p:cNvPicPr>
            <a:picLocks noChangeAspect="1"/>
          </p:cNvPicPr>
          <p:nvPr/>
        </p:nvPicPr>
        <p:blipFill>
          <a:blip r:embed="rId4"/>
          <a:stretch>
            <a:fillRect/>
          </a:stretch>
        </p:blipFill>
        <p:spPr>
          <a:xfrm>
            <a:off x="6530110" y="2665300"/>
            <a:ext cx="306653" cy="306653"/>
          </a:xfrm>
          <a:prstGeom prst="rect">
            <a:avLst/>
          </a:prstGeom>
        </p:spPr>
      </p:pic>
      <p:pic>
        <p:nvPicPr>
          <p:cNvPr id="62" name="Picture 61"/>
          <p:cNvPicPr>
            <a:picLocks noChangeAspect="1"/>
          </p:cNvPicPr>
          <p:nvPr/>
        </p:nvPicPr>
        <p:blipFill>
          <a:blip r:embed="rId4"/>
          <a:stretch>
            <a:fillRect/>
          </a:stretch>
        </p:blipFill>
        <p:spPr>
          <a:xfrm>
            <a:off x="6480389" y="1489003"/>
            <a:ext cx="306653" cy="306653"/>
          </a:xfrm>
          <a:prstGeom prst="rect">
            <a:avLst/>
          </a:prstGeom>
        </p:spPr>
      </p:pic>
      <p:sp>
        <p:nvSpPr>
          <p:cNvPr id="66" name="Flowchart: Document 65"/>
          <p:cNvSpPr/>
          <p:nvPr/>
        </p:nvSpPr>
        <p:spPr>
          <a:xfrm>
            <a:off x="4042064" y="2533479"/>
            <a:ext cx="1363437" cy="756389"/>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Define Maximo filters and Attribute Mapping</a:t>
            </a:r>
          </a:p>
        </p:txBody>
      </p:sp>
      <p:pic>
        <p:nvPicPr>
          <p:cNvPr id="67" name="Picture 66"/>
          <p:cNvPicPr>
            <a:picLocks noChangeAspect="1"/>
          </p:cNvPicPr>
          <p:nvPr/>
        </p:nvPicPr>
        <p:blipFill>
          <a:blip r:embed="rId3"/>
          <a:stretch>
            <a:fillRect/>
          </a:stretch>
        </p:blipFill>
        <p:spPr>
          <a:xfrm>
            <a:off x="3880068" y="2361599"/>
            <a:ext cx="376115" cy="376115"/>
          </a:xfrm>
          <a:prstGeom prst="rect">
            <a:avLst/>
          </a:prstGeom>
        </p:spPr>
      </p:pic>
    </p:spTree>
    <p:extLst>
      <p:ext uri="{BB962C8B-B14F-4D97-AF65-F5344CB8AC3E}">
        <p14:creationId xmlns:p14="http://schemas.microsoft.com/office/powerpoint/2010/main" val="2791875884"/>
      </p:ext>
    </p:extLst>
  </p:cSld>
  <p:clrMapOvr>
    <a:masterClrMapping/>
  </p:clrMapOvr>
</p:sld>
</file>

<file path=ppt/theme/theme1.xml><?xml version="1.0" encoding="utf-8"?>
<a:theme xmlns:a="http://schemas.openxmlformats.org/drawingml/2006/main" name="Custom Design">
  <a:themeElements>
    <a:clrScheme name="IoT Color Scheme">
      <a:dk1>
        <a:sysClr val="windowText" lastClr="000000"/>
      </a:dk1>
      <a:lt1>
        <a:sysClr val="window" lastClr="FFFFFF"/>
      </a:lt1>
      <a:dk2>
        <a:srgbClr val="242852"/>
      </a:dk2>
      <a:lt2>
        <a:srgbClr val="F2F1F0"/>
      </a:lt2>
      <a:accent1>
        <a:srgbClr val="4AB8B7"/>
      </a:accent1>
      <a:accent2>
        <a:srgbClr val="44B1C4"/>
      </a:accent2>
      <a:accent3>
        <a:srgbClr val="39AAD3"/>
      </a:accent3>
      <a:accent4>
        <a:srgbClr val="FFE24F"/>
      </a:accent4>
      <a:accent5>
        <a:srgbClr val="FAB62F"/>
      </a:accent5>
      <a:accent6>
        <a:srgbClr val="E18725"/>
      </a:accent6>
      <a:hlink>
        <a:srgbClr val="0080FF"/>
      </a:hlink>
      <a:folHlink>
        <a:srgbClr val="66C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44387</TotalTime>
  <Pages>0</Pages>
  <Words>5202</Words>
  <Characters>0</Characters>
  <Application>Microsoft Office PowerPoint</Application>
  <PresentationFormat>On-screen Show (4:3)</PresentationFormat>
  <Lines>0</Lines>
  <Paragraphs>619</Paragraphs>
  <Slides>53</Slides>
  <Notes>24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53</vt:i4>
      </vt:variant>
    </vt:vector>
  </HeadingPairs>
  <TitlesOfParts>
    <vt:vector size="68" baseType="lpstr">
      <vt:lpstr>MS PGothic</vt:lpstr>
      <vt:lpstr>MS PGothic</vt:lpstr>
      <vt:lpstr>SimSun</vt:lpstr>
      <vt:lpstr>Arial</vt:lpstr>
      <vt:lpstr>Calibri</vt:lpstr>
      <vt:lpstr>Courier New</vt:lpstr>
      <vt:lpstr>Gill Sans</vt:lpstr>
      <vt:lpstr>HelvNeue for IBM</vt:lpstr>
      <vt:lpstr>HelvNeue for IBM Light</vt:lpstr>
      <vt:lpstr>HelvNeue for IBM Medium</vt:lpstr>
      <vt:lpstr>Lubalin for IBM Demi</vt:lpstr>
      <vt:lpstr>Lubalin for IBM Extra Light</vt:lpstr>
      <vt:lpstr>Wingdings</vt:lpstr>
      <vt:lpstr>ヒラギノ角ゴ ProN W3</vt:lpstr>
      <vt:lpstr>Custom Design</vt:lpstr>
      <vt:lpstr>IBM Internet of Things</vt:lpstr>
      <vt:lpstr>Planning for COBie data exchange</vt:lpstr>
      <vt:lpstr>Digital Handover will overwhelm the owner with data</vt:lpstr>
      <vt:lpstr>Project vs. Portfolio</vt:lpstr>
      <vt:lpstr>Agreements required for a successful Digital hand-off</vt:lpstr>
      <vt:lpstr>PowerPoint Presentation</vt:lpstr>
      <vt:lpstr>What is COBie?</vt:lpstr>
      <vt:lpstr>COBie Structure</vt:lpstr>
      <vt:lpstr>BIM data flow from Revit to Maximo</vt:lpstr>
      <vt:lpstr>Data Export from Revit</vt:lpstr>
      <vt:lpstr>Revit COBie Export</vt:lpstr>
      <vt:lpstr>Get the right toolkit</vt:lpstr>
      <vt:lpstr>Steps to Run COBie Export</vt:lpstr>
      <vt:lpstr>Contact setup</vt:lpstr>
      <vt:lpstr>Unique Identifiers</vt:lpstr>
      <vt:lpstr>Room and Space – Typical use</vt:lpstr>
      <vt:lpstr>Room and Space setup – For Maximo</vt:lpstr>
      <vt:lpstr>COBie Type name</vt:lpstr>
      <vt:lpstr>Making Revit Families Room Aware</vt:lpstr>
      <vt:lpstr>Select Elements</vt:lpstr>
      <vt:lpstr>Other Fields</vt:lpstr>
      <vt:lpstr>COBie Export</vt:lpstr>
      <vt:lpstr>Data Import into Maximo</vt:lpstr>
      <vt:lpstr>Maximo Model Validation</vt:lpstr>
      <vt:lpstr>Define filters</vt:lpstr>
      <vt:lpstr>Define Attribute Maps</vt:lpstr>
      <vt:lpstr>Add Attribute Maps to the Project</vt:lpstr>
      <vt:lpstr>Map COBie systems to Maximo Systems</vt:lpstr>
      <vt:lpstr>Maximo Model Validation</vt:lpstr>
      <vt:lpstr>Model Validation – Create Import Project</vt:lpstr>
      <vt:lpstr>Model Validation – Create Validate Session</vt:lpstr>
      <vt:lpstr>Model Validation – Merging Models</vt:lpstr>
      <vt:lpstr>Model Validation – Sample validate messages</vt:lpstr>
      <vt:lpstr>Maximo Model Validation</vt:lpstr>
      <vt:lpstr>COBie Upload</vt:lpstr>
      <vt:lpstr>Importing COBie files</vt:lpstr>
      <vt:lpstr>COBie Log Record</vt:lpstr>
      <vt:lpstr>Maximo Model Validation</vt:lpstr>
      <vt:lpstr>Creating storage containers</vt:lpstr>
      <vt:lpstr>Model upload – Select storage container</vt:lpstr>
      <vt:lpstr>Model upload – Specifying the model file</vt:lpstr>
      <vt:lpstr>Model upload – Background processing </vt:lpstr>
      <vt:lpstr>Model upload – Defining links</vt:lpstr>
      <vt:lpstr>Model Registration</vt:lpstr>
      <vt:lpstr>Model Registration – Monitoring Progress</vt:lpstr>
      <vt:lpstr>Associate Model with a location</vt:lpstr>
      <vt:lpstr>PowerPoint Presentation</vt:lpstr>
      <vt:lpstr>Using Navisworks Files </vt:lpstr>
      <vt:lpstr>Export Navisworks Files from Revit</vt:lpstr>
      <vt:lpstr>Build .NWD file</vt:lpstr>
      <vt:lpstr>Find Unique ID in the model</vt:lpstr>
      <vt:lpstr>Set Navisworks name of ID property</vt:lpstr>
      <vt:lpstr>Building Information Model Extensions for Maximo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Amplify the value of human connections</dc:title>
  <dc:creator>IBM0G4127</dc:creator>
  <cp:lastModifiedBy>Douglas Wood</cp:lastModifiedBy>
  <cp:revision>363</cp:revision>
  <dcterms:modified xsi:type="dcterms:W3CDTF">2017-08-07T22:15:10Z</dcterms:modified>
</cp:coreProperties>
</file>